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1" d="100"/>
          <a:sy n="131" d="100"/>
        </p:scale>
        <p:origin x="-71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2474523741"/>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 name="Shape 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Geostationary- is satellite in a circular equatorial orbit in which it circles the earth once per sidereal day so that it appears stationary in relation to the earth's surface Also </a:t>
            </a:r>
            <a:r>
              <a:rPr lang="en" b="1"/>
              <a:t>geosynchronous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 name="Shape 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sz="1200"/>
              <a:t>Telemetries- Satellites that receive data</a:t>
            </a:r>
          </a:p>
          <a:p>
            <a:pPr lvl="0" rtl="0">
              <a:buNone/>
            </a:pPr>
            <a:r>
              <a:rPr lang="en" sz="1200"/>
              <a:t>Ground Station- Receive information from telemetries</a:t>
            </a:r>
          </a:p>
          <a:p>
            <a:pPr lvl="0" rtl="0">
              <a:buNone/>
            </a:pPr>
            <a:r>
              <a:rPr lang="en" sz="1200"/>
              <a:t>Radio Frequency Band- Is a part of the electromagnetic spectrum corresponding to the frequencies</a:t>
            </a:r>
          </a:p>
          <a:p>
            <a:pPr lvl="0" rtl="0">
              <a:lnSpc>
                <a:spcPct val="115000"/>
              </a:lnSpc>
              <a:spcBef>
                <a:spcPts val="1100"/>
              </a:spcBef>
              <a:spcAft>
                <a:spcPts val="200"/>
              </a:spcAft>
              <a:buNone/>
            </a:pPr>
            <a:r>
              <a:rPr lang="en" sz="1200"/>
              <a:t>TERASCAN-open architecture and script-driven operation give you the power and flexibility to create the processing environment you need.</a:t>
            </a:r>
          </a:p>
          <a:p>
            <a:pPr lvl="0" rtl="0">
              <a:lnSpc>
                <a:spcPct val="115000"/>
              </a:lnSpc>
              <a:spcBef>
                <a:spcPts val="1100"/>
              </a:spcBef>
              <a:spcAft>
                <a:spcPts val="200"/>
              </a:spcAft>
              <a:buNone/>
            </a:pPr>
            <a:r>
              <a:rPr lang="en" sz="1200"/>
              <a:t>TeraVision-is the main tool for visualization in the TeraScan software package.</a:t>
            </a:r>
          </a:p>
          <a:p>
            <a:endParaRPr lang="en" sz="1200"/>
          </a:p>
          <a:p>
            <a:endParaRPr lang="en"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4/9/13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4/9/13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4/9/13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4/9/13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5"/>
        <p:cNvGrpSpPr/>
        <p:nvPr/>
      </p:nvGrpSpPr>
      <p:grpSpPr>
        <a:xfrm>
          <a:off x="0" y="0"/>
          <a:ext cx="0" cy="0"/>
          <a:chOff x="0" y="0"/>
          <a:chExt cx="0" cy="0"/>
        </a:xfrm>
      </p:grpSpPr>
      <p:sp>
        <p:nvSpPr>
          <p:cNvPr id="17" name="Shape 17"/>
          <p:cNvSpPr txBox="1">
            <a:spLocks noGrp="1"/>
          </p:cNvSpPr>
          <p:nvPr>
            <p:ph type="body" idx="1"/>
          </p:nvPr>
        </p:nvSpPr>
        <p:spPr>
          <a:xfrm>
            <a:off x="457200" y="1658990"/>
            <a:ext cx="8229600" cy="4840199"/>
          </a:xfrm>
          <a:prstGeom prst="rect">
            <a:avLst/>
          </a:prstGeom>
          <a:noFill/>
          <a:ln>
            <a:noFill/>
          </a:ln>
        </p:spPr>
        <p:txBody>
          <a:bodyPr lIns="91425" tIns="91425" rIns="91425" bIns="91425" anchor="t" anchorCtr="0"/>
          <a:lstStyle>
            <a:lvl1pPr marL="342900" indent="-342900" algn="l" rtl="0">
              <a:spcBef>
                <a:spcPts val="0"/>
              </a:spcBef>
              <a:buClr>
                <a:schemeClr val="dk2"/>
              </a:buClr>
              <a:buSzPct val="166666"/>
              <a:buFont typeface="Arial"/>
              <a:buChar char="•"/>
              <a:defRPr sz="3200">
                <a:solidFill>
                  <a:schemeClr val="dk2"/>
                </a:solidFill>
                <a:latin typeface="Trebuchet MS"/>
                <a:ea typeface="Trebuchet MS"/>
                <a:cs typeface="Trebuchet MS"/>
                <a:sym typeface="Trebuchet MS"/>
              </a:defRPr>
            </a:lvl1pPr>
            <a:lvl2pPr marL="742950" indent="-285750" algn="l" rtl="0">
              <a:spcBef>
                <a:spcPts val="560"/>
              </a:spcBef>
              <a:buClr>
                <a:schemeClr val="dk2"/>
              </a:buClr>
              <a:buSzPct val="100000"/>
              <a:buFont typeface="Courier New"/>
              <a:buChar char="o"/>
              <a:defRPr sz="2800">
                <a:solidFill>
                  <a:schemeClr val="dk2"/>
                </a:solidFill>
                <a:latin typeface="Trebuchet MS"/>
                <a:ea typeface="Trebuchet MS"/>
                <a:cs typeface="Trebuchet MS"/>
                <a:sym typeface="Trebuchet MS"/>
              </a:defRPr>
            </a:lvl2pPr>
            <a:lvl3pPr marL="1143000" indent="-228600" algn="l" rtl="0">
              <a:spcBef>
                <a:spcPts val="480"/>
              </a:spcBef>
              <a:buClr>
                <a:schemeClr val="dk2"/>
              </a:buClr>
              <a:buSzPct val="100000"/>
              <a:buFont typeface="Wingdings"/>
              <a:buChar char="§"/>
              <a:defRPr sz="2400">
                <a:solidFill>
                  <a:schemeClr val="dk2"/>
                </a:solidFill>
                <a:latin typeface="Trebuchet MS"/>
                <a:ea typeface="Trebuchet MS"/>
                <a:cs typeface="Trebuchet MS"/>
                <a:sym typeface="Trebuchet MS"/>
              </a:defRPr>
            </a:lvl3pPr>
            <a:lvl4pPr marL="1600200" indent="-228600" algn="l" rtl="0">
              <a:spcBef>
                <a:spcPts val="400"/>
              </a:spcBef>
              <a:buClr>
                <a:schemeClr val="dk2"/>
              </a:buClr>
              <a:buSzPct val="166666"/>
              <a:buFont typeface="Arial"/>
              <a:buChar char="•"/>
              <a:defRPr sz="2000">
                <a:solidFill>
                  <a:schemeClr val="dk2"/>
                </a:solidFill>
                <a:latin typeface="Trebuchet MS"/>
                <a:ea typeface="Trebuchet MS"/>
                <a:cs typeface="Trebuchet MS"/>
                <a:sym typeface="Trebuchet MS"/>
              </a:defRPr>
            </a:lvl4pPr>
            <a:lvl5pPr marL="2057400" indent="-228600" algn="l" rtl="0">
              <a:spcBef>
                <a:spcPts val="400"/>
              </a:spcBef>
              <a:buClr>
                <a:schemeClr val="dk2"/>
              </a:buClr>
              <a:buSzPct val="100000"/>
              <a:buFont typeface="Courier New"/>
              <a:buChar char="o"/>
              <a:defRPr sz="2000">
                <a:solidFill>
                  <a:schemeClr val="dk2"/>
                </a:solidFill>
                <a:latin typeface="Trebuchet MS"/>
                <a:ea typeface="Trebuchet MS"/>
                <a:cs typeface="Trebuchet MS"/>
                <a:sym typeface="Trebuchet MS"/>
              </a:defRPr>
            </a:lvl5pPr>
            <a:lvl6pPr marL="2514600" indent="-228600" algn="l" rtl="0">
              <a:spcBef>
                <a:spcPts val="400"/>
              </a:spcBef>
              <a:buClr>
                <a:schemeClr val="dk2"/>
              </a:buClr>
              <a:buSzPct val="100000"/>
              <a:buFont typeface="Wingdings"/>
              <a:buChar char="§"/>
              <a:defRPr sz="2000">
                <a:solidFill>
                  <a:schemeClr val="dk2"/>
                </a:solidFill>
                <a:latin typeface="Trebuchet MS"/>
                <a:ea typeface="Trebuchet MS"/>
                <a:cs typeface="Trebuchet MS"/>
                <a:sym typeface="Trebuchet MS"/>
              </a:defRPr>
            </a:lvl6pPr>
            <a:lvl7pPr marL="2971800" indent="-228600" algn="l" rtl="0">
              <a:spcBef>
                <a:spcPts val="400"/>
              </a:spcBef>
              <a:buClr>
                <a:schemeClr val="dk2"/>
              </a:buClr>
              <a:buSzPct val="166666"/>
              <a:buFont typeface="Arial"/>
              <a:buChar char="•"/>
              <a:defRPr sz="2000">
                <a:solidFill>
                  <a:schemeClr val="dk2"/>
                </a:solidFill>
                <a:latin typeface="Trebuchet MS"/>
                <a:ea typeface="Trebuchet MS"/>
                <a:cs typeface="Trebuchet MS"/>
                <a:sym typeface="Trebuchet MS"/>
              </a:defRPr>
            </a:lvl7pPr>
            <a:lvl8pPr marL="3429000" indent="-228600" algn="l" rtl="0">
              <a:spcBef>
                <a:spcPts val="400"/>
              </a:spcBef>
              <a:buClr>
                <a:schemeClr val="dk2"/>
              </a:buClr>
              <a:buSzPct val="100000"/>
              <a:buFont typeface="Courier New"/>
              <a:buChar char="o"/>
              <a:defRPr sz="2000" baseline="0">
                <a:solidFill>
                  <a:schemeClr val="dk2"/>
                </a:solidFill>
                <a:latin typeface="Trebuchet MS"/>
                <a:ea typeface="Trebuchet MS"/>
                <a:cs typeface="Trebuchet MS"/>
                <a:sym typeface="Trebuchet MS"/>
              </a:defRPr>
            </a:lvl8pPr>
            <a:lvl9pPr marL="3886200" indent="-228600" algn="l" rtl="0">
              <a:spcBef>
                <a:spcPts val="400"/>
              </a:spcBef>
              <a:buClr>
                <a:schemeClr val="dk2"/>
              </a:buClr>
              <a:buSzPct val="100000"/>
              <a:buFont typeface="Wingdings"/>
              <a:buChar char="§"/>
              <a:defRPr sz="2000" baseline="0">
                <a:solidFill>
                  <a:schemeClr val="dk2"/>
                </a:solidFill>
                <a:latin typeface="Trebuchet MS"/>
                <a:ea typeface="Trebuchet MS"/>
                <a:cs typeface="Trebuchet MS"/>
                <a:sym typeface="Trebuchet MS"/>
              </a:defRPr>
            </a:lvl9pPr>
          </a:lstStyle>
          <a:p>
            <a:endParaRPr/>
          </a:p>
        </p:txBody>
      </p:sp>
      <p:sp>
        <p:nvSpPr>
          <p:cNvPr id="20" name="Shape 20"/>
          <p:cNvSpPr txBox="1">
            <a:spLocks noGrp="1"/>
          </p:cNvSpPr>
          <p:nvPr>
            <p:ph type="title"/>
          </p:nvPr>
        </p:nvSpPr>
        <p:spPr>
          <a:xfrm>
            <a:off x="457200" y="274637"/>
            <a:ext cx="8229600" cy="1325700"/>
          </a:xfrm>
          <a:prstGeom prst="rect">
            <a:avLst/>
          </a:prstGeom>
          <a:noFill/>
          <a:ln>
            <a:noFill/>
          </a:ln>
        </p:spPr>
        <p:txBody>
          <a:bodyPr lIns="91425" tIns="91425" rIns="91425" bIns="91425" anchor="b" anchorCtr="0"/>
          <a:lstStyle>
            <a:lvl1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1pPr>
            <a:lvl2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2pPr>
            <a:lvl3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3pPr>
            <a:lvl4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4pPr>
            <a:lvl5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5pPr>
            <a:lvl6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6pPr>
            <a:lvl7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7pPr>
            <a:lvl8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8pPr>
            <a:lvl9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21"/>
        <p:cNvGrpSpPr/>
        <p:nvPr/>
      </p:nvGrpSpPr>
      <p:grpSpPr>
        <a:xfrm>
          <a:off x="0" y="0"/>
          <a:ext cx="0" cy="0"/>
          <a:chOff x="0" y="0"/>
          <a:chExt cx="0" cy="0"/>
        </a:xfrm>
      </p:grpSpPr>
      <p:sp>
        <p:nvSpPr>
          <p:cNvPr id="25" name="Shape 25"/>
          <p:cNvSpPr txBox="1">
            <a:spLocks noGrp="1"/>
          </p:cNvSpPr>
          <p:nvPr>
            <p:ph type="title"/>
          </p:nvPr>
        </p:nvSpPr>
        <p:spPr>
          <a:xfrm>
            <a:off x="457200" y="274637"/>
            <a:ext cx="8229600" cy="1325700"/>
          </a:xfrm>
          <a:prstGeom prst="rect">
            <a:avLst/>
          </a:prstGeom>
          <a:noFill/>
          <a:ln>
            <a:noFill/>
          </a:ln>
        </p:spPr>
        <p:txBody>
          <a:bodyPr lIns="91425" tIns="91425" rIns="91425" bIns="91425" anchor="b" anchorCtr="0"/>
          <a:lstStyle>
            <a:lvl1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1pPr>
            <a:lvl2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2pPr>
            <a:lvl3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3pPr>
            <a:lvl4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4pPr>
            <a:lvl5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5pPr>
            <a:lvl6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6pPr>
            <a:lvl7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7pPr>
            <a:lvl8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8pPr>
            <a:lvl9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9pPr>
          </a:lstStyle>
          <a:p>
            <a:endParaRPr/>
          </a:p>
        </p:txBody>
      </p:sp>
      <p:sp>
        <p:nvSpPr>
          <p:cNvPr id="26" name="Shape 26"/>
          <p:cNvSpPr txBox="1">
            <a:spLocks noGrp="1"/>
          </p:cNvSpPr>
          <p:nvPr>
            <p:ph type="body" idx="1"/>
          </p:nvPr>
        </p:nvSpPr>
        <p:spPr>
          <a:xfrm>
            <a:off x="457200" y="1658990"/>
            <a:ext cx="4038599" cy="4840199"/>
          </a:xfrm>
          <a:prstGeom prst="rect">
            <a:avLst/>
          </a:prstGeom>
          <a:noFill/>
          <a:ln>
            <a:noFill/>
          </a:ln>
        </p:spPr>
        <p:txBody>
          <a:bodyPr lIns="91425" tIns="91425" rIns="91425" bIns="91425" anchor="t" anchorCtr="0"/>
          <a:lstStyle>
            <a:lvl1pPr rtl="0">
              <a:buNone/>
              <a:defRPr sz="2800"/>
            </a:lvl1pPr>
            <a:lvl2pPr rtl="0">
              <a:buNone/>
              <a:defRPr sz="2400"/>
            </a:lvl2pPr>
            <a:lvl3pPr rtl="0">
              <a:buNone/>
              <a:defRPr sz="2000"/>
            </a:lvl3pPr>
            <a:lvl4pPr rtl="0">
              <a:buNone/>
              <a:defRPr sz="1800"/>
            </a:lvl4pPr>
            <a:lvl5pPr rtl="0">
              <a:buNone/>
              <a:defRPr sz="1800"/>
            </a:lvl5pPr>
            <a:lvl6pPr rtl="0">
              <a:buNone/>
              <a:defRPr sz="1800"/>
            </a:lvl6pPr>
            <a:lvl7pPr rtl="0">
              <a:buNone/>
              <a:defRPr sz="1800"/>
            </a:lvl7pPr>
            <a:lvl8pPr rtl="0">
              <a:buNone/>
              <a:defRPr sz="1800"/>
            </a:lvl8pPr>
            <a:lvl9pPr rtl="0">
              <a:buNone/>
              <a:defRPr sz="1800"/>
            </a:lvl9pPr>
          </a:lstStyle>
          <a:p>
            <a:endParaRPr/>
          </a:p>
        </p:txBody>
      </p:sp>
      <p:sp>
        <p:nvSpPr>
          <p:cNvPr id="27" name="Shape 27"/>
          <p:cNvSpPr txBox="1">
            <a:spLocks noGrp="1"/>
          </p:cNvSpPr>
          <p:nvPr>
            <p:ph type="body" idx="2"/>
          </p:nvPr>
        </p:nvSpPr>
        <p:spPr>
          <a:xfrm>
            <a:off x="4648200" y="1658990"/>
            <a:ext cx="4038599" cy="4840199"/>
          </a:xfrm>
          <a:prstGeom prst="rect">
            <a:avLst/>
          </a:prstGeom>
          <a:noFill/>
          <a:ln>
            <a:noFill/>
          </a:ln>
        </p:spPr>
        <p:txBody>
          <a:bodyPr lIns="91425" tIns="91425" rIns="91425" bIns="91425" anchor="t" anchorCtr="0"/>
          <a:lstStyle>
            <a:lvl1pPr rtl="0">
              <a:buNone/>
              <a:defRPr sz="2800"/>
            </a:lvl1pPr>
            <a:lvl2pPr rtl="0">
              <a:buNone/>
              <a:defRPr sz="2400"/>
            </a:lvl2pPr>
            <a:lvl3pPr rtl="0">
              <a:buNone/>
              <a:defRPr sz="2000"/>
            </a:lvl3pPr>
            <a:lvl4pPr rtl="0">
              <a:buNone/>
              <a:defRPr sz="1800"/>
            </a:lvl4pPr>
            <a:lvl5pPr rtl="0">
              <a:buNone/>
              <a:defRPr sz="1800"/>
            </a:lvl5pPr>
            <a:lvl6pPr rtl="0">
              <a:buNone/>
              <a:defRPr sz="1800"/>
            </a:lvl6pPr>
            <a:lvl7pPr rtl="0">
              <a:buNone/>
              <a:defRPr sz="1800"/>
            </a:lvl7pPr>
            <a:lvl8pPr rtl="0">
              <a:buNone/>
              <a:defRPr sz="1800"/>
            </a:lvl8pPr>
            <a:lvl9pPr rtl="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4/9/13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4/9/13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51665B-C24A-4702-B522-6A4334602E03}" type="datetimeFigureOut">
              <a:rPr lang="en-US" smtClean="0"/>
              <a:t>4/9/13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251665B-C24A-4702-B522-6A4334602E03}" type="datetimeFigureOut">
              <a:rPr lang="en-US" smtClean="0"/>
              <a:t>4/9/13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4251665B-C24A-4702-B522-6A4334602E03}" type="datetimeFigureOut">
              <a:rPr lang="en-US" smtClean="0"/>
              <a:t>4/9/13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251665B-C24A-4702-B522-6A4334602E03}" type="datetimeFigureOut">
              <a:rPr lang="en-US" smtClean="0"/>
              <a:t>4/9/13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1665B-C24A-4702-B522-6A4334602E03}" type="datetimeFigureOut">
              <a:rPr lang="en-US" smtClean="0"/>
              <a:t>4/9/13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4/9/13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4251665B-C24A-4702-B522-6A4334602E03}" type="datetimeFigureOut">
              <a:rPr lang="en-US" smtClean="0"/>
              <a:t>4/9/13</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5FD889E0-CAB2-4699-909D-B9A88D47ACB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ctrTitle"/>
          </p:nvPr>
        </p:nvSpPr>
        <p:spPr>
          <a:xfrm>
            <a:off x="1260238" y="1396080"/>
            <a:ext cx="6562935" cy="2296658"/>
          </a:xfrm>
          <a:prstGeom prst="rect">
            <a:avLst/>
          </a:prstGeom>
        </p:spPr>
        <p:txBody>
          <a:bodyPr lIns="91425" tIns="91425" rIns="91425" bIns="91425" anchor="b" anchorCtr="0">
            <a:noAutofit/>
          </a:bodyPr>
          <a:lstStyle/>
          <a:p>
            <a:pPr algn="ctr">
              <a:buNone/>
            </a:pPr>
            <a:r>
              <a:rPr lang="en" sz="3200" dirty="0">
                <a:latin typeface="Arial"/>
                <a:ea typeface="Arial"/>
                <a:cs typeface="Arial"/>
                <a:sym typeface="Arial"/>
              </a:rPr>
              <a:t> Documentation of Seaspace Ground Station Systems at Elizabeth City State University</a:t>
            </a:r>
          </a:p>
        </p:txBody>
      </p:sp>
      <p:sp>
        <p:nvSpPr>
          <p:cNvPr id="42" name="Shape 42"/>
          <p:cNvSpPr txBox="1">
            <a:spLocks noGrp="1"/>
          </p:cNvSpPr>
          <p:nvPr>
            <p:ph type="subTitle" idx="1"/>
          </p:nvPr>
        </p:nvSpPr>
        <p:spPr>
          <a:xfrm>
            <a:off x="3202773" y="4377022"/>
            <a:ext cx="7035899" cy="2034900"/>
          </a:xfrm>
          <a:prstGeom prst="rect">
            <a:avLst/>
          </a:prstGeom>
        </p:spPr>
        <p:txBody>
          <a:bodyPr lIns="91425" tIns="91425" rIns="91425" bIns="91425" anchor="t" anchorCtr="0">
            <a:noAutofit/>
          </a:bodyPr>
          <a:lstStyle/>
          <a:p>
            <a:pPr lvl="0" rtl="0">
              <a:buNone/>
            </a:pPr>
            <a:r>
              <a:rPr lang="en" dirty="0">
                <a:latin typeface="Arial"/>
                <a:ea typeface="Arial"/>
                <a:cs typeface="Arial"/>
                <a:sym typeface="Arial"/>
              </a:rPr>
              <a:t>Je'aime H. Powell </a:t>
            </a:r>
            <a:r>
              <a:rPr lang="en" i="1" dirty="0">
                <a:latin typeface="Arial"/>
                <a:ea typeface="Arial"/>
                <a:cs typeface="Arial"/>
                <a:sym typeface="Arial"/>
              </a:rPr>
              <a:t>(Mentor)</a:t>
            </a:r>
          </a:p>
          <a:p>
            <a:pPr lvl="0" rtl="0">
              <a:buNone/>
            </a:pPr>
            <a:r>
              <a:rPr lang="en" dirty="0">
                <a:latin typeface="Arial"/>
                <a:ea typeface="Arial"/>
                <a:cs typeface="Arial"/>
                <a:sym typeface="Arial"/>
              </a:rPr>
              <a:t>Derek Morris Jr.</a:t>
            </a:r>
          </a:p>
          <a:p>
            <a:pPr lvl="0" rtl="0">
              <a:buNone/>
            </a:pPr>
            <a:r>
              <a:rPr lang="en" dirty="0">
                <a:latin typeface="Arial"/>
                <a:ea typeface="Arial"/>
                <a:cs typeface="Arial"/>
                <a:sym typeface="Arial"/>
              </a:rPr>
              <a:t>Shahee Jackson</a:t>
            </a:r>
          </a:p>
          <a:p>
            <a:pPr lvl="0" rtl="0">
              <a:buNone/>
            </a:pPr>
            <a:r>
              <a:rPr lang="en" dirty="0">
                <a:latin typeface="Arial"/>
                <a:ea typeface="Arial"/>
                <a:cs typeface="Arial"/>
                <a:sym typeface="Arial"/>
              </a:rPr>
              <a:t>Andrew Brumfield</a:t>
            </a:r>
          </a:p>
          <a:p>
            <a:pPr>
              <a:buNone/>
            </a:pPr>
            <a:r>
              <a:rPr lang="en" dirty="0">
                <a:latin typeface="Arial"/>
                <a:ea typeface="Arial"/>
                <a:cs typeface="Arial"/>
                <a:sym typeface="Arial"/>
              </a:rPr>
              <a:t>Glenn Michael Koch</a:t>
            </a:r>
          </a:p>
        </p:txBody>
      </p:sp>
      <p:sp>
        <p:nvSpPr>
          <p:cNvPr id="43" name="Shape 43"/>
          <p:cNvSpPr/>
          <p:nvPr/>
        </p:nvSpPr>
        <p:spPr>
          <a:xfrm>
            <a:off x="216900" y="5550430"/>
            <a:ext cx="2985873" cy="1143351"/>
          </a:xfrm>
          <a:prstGeom prst="rect">
            <a:avLst/>
          </a:prstGeom>
          <a:blipFill>
            <a:blip r:embed="rId3"/>
            <a:stretch>
              <a:fillRect/>
            </a:stretch>
          </a:blipFill>
          <a:ln>
            <a:noFill/>
          </a:ln>
        </p:spPr>
      </p:sp>
      <p:sp>
        <p:nvSpPr>
          <p:cNvPr id="44" name="Shape 44"/>
          <p:cNvSpPr/>
          <p:nvPr/>
        </p:nvSpPr>
        <p:spPr>
          <a:xfrm>
            <a:off x="138250" y="4377022"/>
            <a:ext cx="3205249" cy="978943"/>
          </a:xfrm>
          <a:prstGeom prst="rect">
            <a:avLst/>
          </a:prstGeom>
          <a:blipFill>
            <a:blip r:embed="rId4"/>
            <a:stretch>
              <a:fillRect/>
            </a:stretch>
          </a:blipFill>
        </p:spPr>
      </p:sp>
      <p:pic>
        <p:nvPicPr>
          <p:cNvPr id="2" name="Picture 1"/>
          <p:cNvPicPr>
            <a:picLocks noChangeAspect="1"/>
          </p:cNvPicPr>
          <p:nvPr/>
        </p:nvPicPr>
        <p:blipFill>
          <a:blip r:embed="rId5"/>
          <a:stretch>
            <a:fillRect/>
          </a:stretch>
        </p:blipFill>
        <p:spPr>
          <a:xfrm>
            <a:off x="3459828" y="4506922"/>
            <a:ext cx="1905000" cy="1905000"/>
          </a:xfrm>
          <a:prstGeom prst="rect">
            <a:avLst/>
          </a:prstGeom>
        </p:spPr>
      </p:pic>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prstGeom prst="rect">
            <a:avLst/>
          </a:prstGeom>
        </p:spPr>
        <p:txBody>
          <a:bodyPr lIns="91425" tIns="91425" rIns="91425" bIns="91425" anchor="t" anchorCtr="0">
            <a:noAutofit/>
          </a:bodyPr>
          <a:lstStyle/>
          <a:p>
            <a:pPr marL="457200" lvl="0" indent="-457200" rtl="0">
              <a:lnSpc>
                <a:spcPct val="115000"/>
              </a:lnSpc>
              <a:buClr>
                <a:schemeClr val="dk2"/>
              </a:buClr>
              <a:buSzPct val="166666"/>
              <a:buFont typeface="Arial"/>
              <a:buChar char="•"/>
            </a:pPr>
            <a:r>
              <a:rPr lang="en" sz="3600" dirty="0">
                <a:solidFill>
                  <a:srgbClr val="000000"/>
                </a:solidFill>
                <a:latin typeface="Arial"/>
                <a:ea typeface="Arial"/>
                <a:cs typeface="Arial"/>
                <a:sym typeface="Arial"/>
              </a:rPr>
              <a:t>Frequency range</a:t>
            </a:r>
          </a:p>
          <a:p>
            <a:pPr marL="914400" lvl="1" indent="-457200" rtl="0">
              <a:lnSpc>
                <a:spcPct val="115000"/>
              </a:lnSpc>
              <a:buClr>
                <a:schemeClr val="dk2"/>
              </a:buClr>
              <a:buSzPct val="100000"/>
              <a:buFont typeface="Courier New"/>
              <a:buChar char="o"/>
            </a:pPr>
            <a:r>
              <a:rPr lang="en" sz="3600" i="1" dirty="0">
                <a:solidFill>
                  <a:srgbClr val="000000"/>
                </a:solidFill>
                <a:latin typeface="Arial"/>
                <a:ea typeface="Arial"/>
                <a:cs typeface="Arial"/>
                <a:sym typeface="Arial"/>
              </a:rPr>
              <a:t>4-8 GHz</a:t>
            </a:r>
          </a:p>
          <a:p>
            <a:pPr marL="457200" lvl="0" indent="-457200" rtl="0">
              <a:lnSpc>
                <a:spcPct val="115000"/>
              </a:lnSpc>
              <a:buClr>
                <a:schemeClr val="dk2"/>
              </a:buClr>
              <a:buSzPct val="166666"/>
              <a:buFont typeface="Arial"/>
              <a:buChar char="•"/>
            </a:pPr>
            <a:r>
              <a:rPr lang="en" dirty="0">
                <a:solidFill>
                  <a:srgbClr val="000000"/>
                </a:solidFill>
                <a:latin typeface="Arial"/>
                <a:ea typeface="Arial"/>
                <a:cs typeface="Arial"/>
                <a:sym typeface="Arial"/>
              </a:rPr>
              <a:t>Telemetries</a:t>
            </a:r>
          </a:p>
          <a:p>
            <a:pPr marL="914400" lvl="1" indent="-457200" rtl="0">
              <a:lnSpc>
                <a:spcPct val="115000"/>
              </a:lnSpc>
              <a:buClr>
                <a:schemeClr val="dk2"/>
              </a:buClr>
              <a:buSzPct val="100000"/>
              <a:buFont typeface="Courier New"/>
              <a:buChar char="o"/>
            </a:pPr>
            <a:r>
              <a:rPr lang="en" sz="3600" i="1" dirty="0">
                <a:solidFill>
                  <a:srgbClr val="000000"/>
                </a:solidFill>
                <a:latin typeface="Arial"/>
                <a:ea typeface="Arial"/>
                <a:cs typeface="Arial"/>
                <a:sym typeface="Arial"/>
              </a:rPr>
              <a:t>GOES, HRIT, COMS, MSG</a:t>
            </a:r>
          </a:p>
          <a:p>
            <a:pPr marL="457200" lvl="0" indent="-457200" rtl="0">
              <a:lnSpc>
                <a:spcPct val="115000"/>
              </a:lnSpc>
              <a:buClr>
                <a:schemeClr val="dk2"/>
              </a:buClr>
              <a:buSzPct val="166666"/>
              <a:buFont typeface="Arial"/>
              <a:buChar char="•"/>
            </a:pPr>
            <a:r>
              <a:rPr lang="en" sz="3600" dirty="0">
                <a:solidFill>
                  <a:srgbClr val="000000"/>
                </a:solidFill>
                <a:latin typeface="Arial"/>
                <a:ea typeface="Arial"/>
                <a:cs typeface="Arial"/>
                <a:sym typeface="Arial"/>
              </a:rPr>
              <a:t>Products</a:t>
            </a:r>
          </a:p>
          <a:p>
            <a:pPr marL="914400" lvl="1" indent="-457200" rtl="0">
              <a:lnSpc>
                <a:spcPct val="115000"/>
              </a:lnSpc>
              <a:buClr>
                <a:schemeClr val="dk2"/>
              </a:buClr>
              <a:buSzPct val="100000"/>
              <a:buFont typeface="Courier New"/>
              <a:buChar char="o"/>
            </a:pPr>
            <a:r>
              <a:rPr lang="en" sz="3600" i="1" dirty="0">
                <a:solidFill>
                  <a:srgbClr val="000000"/>
                </a:solidFill>
                <a:latin typeface="Arial"/>
                <a:ea typeface="Arial"/>
                <a:cs typeface="Arial"/>
                <a:sym typeface="Arial"/>
              </a:rPr>
              <a:t>IR</a:t>
            </a:r>
          </a:p>
          <a:p>
            <a:pPr marL="914400" lvl="1" indent="-457200" rtl="0">
              <a:lnSpc>
                <a:spcPct val="115000"/>
              </a:lnSpc>
              <a:buClr>
                <a:schemeClr val="dk2"/>
              </a:buClr>
              <a:buSzPct val="100000"/>
              <a:buFont typeface="Courier New"/>
              <a:buChar char="o"/>
            </a:pPr>
            <a:r>
              <a:rPr lang="en" sz="3600" i="1" dirty="0">
                <a:solidFill>
                  <a:srgbClr val="000000"/>
                </a:solidFill>
                <a:latin typeface="Arial"/>
                <a:ea typeface="Arial"/>
                <a:cs typeface="Arial"/>
                <a:sym typeface="Arial"/>
              </a:rPr>
              <a:t>OLR</a:t>
            </a:r>
          </a:p>
          <a:p>
            <a:endParaRPr lang="en" sz="3600" i="1" dirty="0">
              <a:solidFill>
                <a:srgbClr val="000000"/>
              </a:solidFill>
              <a:latin typeface="Arial"/>
              <a:ea typeface="Arial"/>
              <a:cs typeface="Arial"/>
              <a:sym typeface="Arial"/>
            </a:endParaRPr>
          </a:p>
          <a:p>
            <a:endParaRPr lang="en" sz="3600" i="1" dirty="0">
              <a:solidFill>
                <a:srgbClr val="000000"/>
              </a:solidFill>
              <a:latin typeface="Arial"/>
              <a:ea typeface="Arial"/>
              <a:cs typeface="Arial"/>
              <a:sym typeface="Arial"/>
            </a:endParaRPr>
          </a:p>
        </p:txBody>
      </p:sp>
      <p:sp>
        <p:nvSpPr>
          <p:cNvPr id="106" name="Shape 106"/>
          <p:cNvSpPr txBox="1">
            <a:spLocks noGrp="1"/>
          </p:cNvSpPr>
          <p:nvPr>
            <p:ph type="title"/>
          </p:nvPr>
        </p:nvSpPr>
        <p:spPr>
          <a:prstGeom prst="rect">
            <a:avLst/>
          </a:prstGeom>
        </p:spPr>
        <p:txBody>
          <a:bodyPr lIns="91425" tIns="91425" rIns="91425" bIns="91425" anchor="b" anchorCtr="0">
            <a:noAutofit/>
          </a:bodyPr>
          <a:lstStyle/>
          <a:p>
            <a:pPr algn="ctr">
              <a:buNone/>
            </a:pPr>
            <a:r>
              <a:rPr lang="en">
                <a:latin typeface="Arial"/>
                <a:ea typeface="Arial"/>
                <a:cs typeface="Arial"/>
                <a:sym typeface="Arial"/>
              </a:rPr>
              <a:t>C Band</a:t>
            </a:r>
          </a:p>
        </p:txBody>
      </p:sp>
      <p:sp>
        <p:nvSpPr>
          <p:cNvPr id="107" name="Shape 107"/>
          <p:cNvSpPr/>
          <p:nvPr/>
        </p:nvSpPr>
        <p:spPr>
          <a:xfrm>
            <a:off x="5727082" y="1412024"/>
            <a:ext cx="3055587" cy="2289540"/>
          </a:xfrm>
          <a:prstGeom prst="rect">
            <a:avLst/>
          </a:prstGeom>
          <a:blipFill>
            <a:blip r:embed="rId3"/>
            <a:stretch>
              <a:fillRect/>
            </a:stretch>
          </a:blipFill>
        </p:spPr>
      </p:sp>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prstGeom prst="rect">
            <a:avLst/>
          </a:prstGeom>
        </p:spPr>
        <p:txBody>
          <a:bodyPr lIns="91425" tIns="91425" rIns="91425" bIns="91425" anchor="b" anchorCtr="0">
            <a:noAutofit/>
          </a:bodyPr>
          <a:lstStyle/>
          <a:p>
            <a:pPr>
              <a:buNone/>
            </a:pPr>
            <a:r>
              <a:rPr lang="en"/>
              <a:t>ECSU Training Sites Requirement</a:t>
            </a:r>
          </a:p>
        </p:txBody>
      </p:sp>
      <p:sp>
        <p:nvSpPr>
          <p:cNvPr id="113" name="Shape 113"/>
          <p:cNvSpPr txBox="1">
            <a:spLocks noGrp="1"/>
          </p:cNvSpPr>
          <p:nvPr>
            <p:ph type="body" idx="1"/>
          </p:nvPr>
        </p:nvSpPr>
        <p:spPr>
          <a:xfrm>
            <a:off x="781875" y="1830958"/>
            <a:ext cx="7698600" cy="2113799"/>
          </a:xfrm>
          <a:prstGeom prst="rect">
            <a:avLst/>
          </a:prstGeom>
        </p:spPr>
        <p:txBody>
          <a:bodyPr lIns="91425" tIns="91425" rIns="91425" bIns="91425" anchor="t" anchorCtr="0">
            <a:noAutofit/>
          </a:bodyPr>
          <a:lstStyle/>
          <a:p>
            <a:pPr marL="457200" lvl="0" indent="-431800" rtl="0">
              <a:buClr>
                <a:schemeClr val="dk2"/>
              </a:buClr>
              <a:buSzPct val="222222"/>
              <a:buFont typeface="Arial"/>
              <a:buChar char="•"/>
            </a:pPr>
            <a:r>
              <a:rPr lang="en" sz="2400">
                <a:solidFill>
                  <a:srgbClr val="000000"/>
                </a:solidFill>
                <a:latin typeface="Arial"/>
                <a:ea typeface="Arial"/>
                <a:cs typeface="Arial"/>
                <a:sym typeface="Arial"/>
              </a:rPr>
              <a:t>
PC compatible with Teravision</a:t>
            </a:r>
          </a:p>
          <a:p>
            <a:pPr marL="457200" lvl="0" indent="-431800" rtl="0">
              <a:buClr>
                <a:schemeClr val="dk2"/>
              </a:buClr>
              <a:buSzPct val="222222"/>
              <a:buFont typeface="Arial"/>
              <a:buChar char="•"/>
            </a:pPr>
            <a:r>
              <a:rPr lang="en" sz="2400">
                <a:solidFill>
                  <a:srgbClr val="000000"/>
                </a:solidFill>
                <a:latin typeface="Arial"/>
                <a:ea typeface="Arial"/>
                <a:cs typeface="Arial"/>
                <a:sym typeface="Arial"/>
              </a:rPr>
              <a:t>Scheduled training event</a:t>
            </a:r>
          </a:p>
          <a:p>
            <a:pPr marL="457200" lvl="0" indent="-431800">
              <a:buClr>
                <a:schemeClr val="dk2"/>
              </a:buClr>
              <a:buSzPct val="222222"/>
              <a:buFont typeface="Arial"/>
              <a:buChar char="•"/>
            </a:pPr>
            <a:r>
              <a:rPr lang="en" sz="2400">
                <a:solidFill>
                  <a:srgbClr val="000000"/>
                </a:solidFill>
                <a:latin typeface="Arial"/>
                <a:ea typeface="Arial"/>
                <a:cs typeface="Arial"/>
                <a:sym typeface="Arial"/>
              </a:rPr>
              <a:t>Integrate into ECSU curriculum </a:t>
            </a:r>
          </a:p>
        </p:txBody>
      </p:sp>
      <p:sp>
        <p:nvSpPr>
          <p:cNvPr id="114" name="Shape 114"/>
          <p:cNvSpPr txBox="1"/>
          <p:nvPr/>
        </p:nvSpPr>
        <p:spPr>
          <a:xfrm>
            <a:off x="665025" y="1698175"/>
            <a:ext cx="249299" cy="23699"/>
          </a:xfrm>
          <a:prstGeom prst="rect">
            <a:avLst/>
          </a:prstGeom>
          <a:noFill/>
        </p:spPr>
        <p:txBody>
          <a:bodyPr lIns="91425" tIns="91425" rIns="91425" bIns="91425" anchor="t" anchorCtr="0">
            <a:noAutofit/>
          </a:bodyPr>
          <a:lstStyle/>
          <a:p>
            <a:endParaRPr/>
          </a:p>
        </p:txBody>
      </p:sp>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457200" y="948890"/>
            <a:ext cx="8229600" cy="5517600"/>
          </a:xfrm>
          <a:prstGeom prst="rect">
            <a:avLst/>
          </a:prstGeom>
        </p:spPr>
        <p:txBody>
          <a:bodyPr lIns="91425" tIns="91425" rIns="91425" bIns="91425" anchor="t" anchorCtr="0">
            <a:noAutofit/>
          </a:bodyPr>
          <a:lstStyle/>
          <a:p>
            <a:pPr lvl="0" algn="just" rtl="0">
              <a:lnSpc>
                <a:spcPct val="115000"/>
              </a:lnSpc>
              <a:buNone/>
            </a:pPr>
            <a:r>
              <a:rPr lang="en" sz="3000" cap="small">
                <a:solidFill>
                  <a:srgbClr val="000000"/>
                </a:solidFill>
                <a:latin typeface="Arial"/>
                <a:ea typeface="Arial"/>
                <a:cs typeface="Arial"/>
                <a:sym typeface="Arial"/>
              </a:rPr>
              <a:t>
</a:t>
            </a:r>
            <a:r>
              <a:rPr lang="en" sz="2400">
                <a:solidFill>
                  <a:srgbClr val="000000"/>
                </a:solidFill>
                <a:latin typeface="Arial"/>
                <a:ea typeface="Arial"/>
                <a:cs typeface="Arial"/>
                <a:sym typeface="Arial"/>
              </a:rPr>
              <a:t>·Ground Station locations were vetted and selected.</a:t>
            </a:r>
          </a:p>
          <a:p>
            <a:pPr lvl="0" algn="just" rtl="0">
              <a:lnSpc>
                <a:spcPct val="115000"/>
              </a:lnSpc>
              <a:buNone/>
            </a:pPr>
            <a:r>
              <a:rPr lang="en" sz="2400">
                <a:solidFill>
                  <a:srgbClr val="000000"/>
                </a:solidFill>
                <a:latin typeface="Arial"/>
                <a:ea typeface="Arial"/>
                <a:cs typeface="Arial"/>
                <a:sym typeface="Arial"/>
              </a:rPr>
              <a:t>·Rail design for rooftop installation was accomplished.</a:t>
            </a:r>
          </a:p>
          <a:p>
            <a:pPr lvl="0" algn="just" rtl="0">
              <a:lnSpc>
                <a:spcPct val="115000"/>
              </a:lnSpc>
              <a:buNone/>
            </a:pPr>
            <a:r>
              <a:rPr lang="en" sz="2400">
                <a:solidFill>
                  <a:srgbClr val="000000"/>
                </a:solidFill>
                <a:latin typeface="Arial"/>
                <a:ea typeface="Arial"/>
                <a:cs typeface="Arial"/>
                <a:sym typeface="Arial"/>
              </a:rPr>
              <a:t>·Subcontractors were proposed for individual tasks.</a:t>
            </a:r>
          </a:p>
          <a:p>
            <a:pPr lvl="0" algn="just" rtl="0">
              <a:lnSpc>
                <a:spcPct val="115000"/>
              </a:lnSpc>
              <a:buNone/>
            </a:pPr>
            <a:r>
              <a:rPr lang="en" sz="2400">
                <a:solidFill>
                  <a:srgbClr val="000000"/>
                </a:solidFill>
                <a:latin typeface="Arial"/>
                <a:ea typeface="Arial"/>
                <a:cs typeface="Arial"/>
                <a:sym typeface="Arial"/>
              </a:rPr>
              <a:t>·Training center assets and liabilities were identified and     addressed.</a:t>
            </a:r>
          </a:p>
          <a:p>
            <a:pPr lvl="0" algn="just" rtl="0">
              <a:lnSpc>
                <a:spcPct val="115000"/>
              </a:lnSpc>
              <a:buNone/>
            </a:pPr>
            <a:r>
              <a:rPr lang="en" sz="2400">
                <a:solidFill>
                  <a:srgbClr val="000000"/>
                </a:solidFill>
                <a:latin typeface="Arial"/>
                <a:ea typeface="Arial"/>
                <a:cs typeface="Arial"/>
                <a:sym typeface="Arial"/>
              </a:rPr>
              <a:t> </a:t>
            </a:r>
          </a:p>
          <a:p>
            <a:pPr lvl="0" rtl="0">
              <a:lnSpc>
                <a:spcPct val="115000"/>
              </a:lnSpc>
              <a:buNone/>
            </a:pPr>
            <a:r>
              <a:rPr lang="en" sz="2400">
                <a:solidFill>
                  <a:srgbClr val="000000"/>
                </a:solidFill>
                <a:latin typeface="Arial"/>
                <a:ea typeface="Arial"/>
                <a:cs typeface="Arial"/>
                <a:sym typeface="Arial"/>
              </a:rPr>
              <a:t>The purpose of our research was to view the overall project and provide a guide for site preparation and installation as well as a record for future exploitation</a:t>
            </a:r>
            <a:r>
              <a:rPr lang="en" sz="2400">
                <a:solidFill>
                  <a:srgbClr val="000000"/>
                </a:solidFill>
                <a:latin typeface="Times New Roman"/>
                <a:ea typeface="Times New Roman"/>
                <a:cs typeface="Times New Roman"/>
                <a:sym typeface="Times New Roman"/>
              </a:rPr>
              <a:t>.</a:t>
            </a:r>
          </a:p>
          <a:p>
            <a:endParaRPr lang="en" sz="2400">
              <a:solidFill>
                <a:srgbClr val="000000"/>
              </a:solidFill>
              <a:latin typeface="Times New Roman"/>
              <a:ea typeface="Times New Roman"/>
              <a:cs typeface="Times New Roman"/>
              <a:sym typeface="Times New Roman"/>
            </a:endParaRPr>
          </a:p>
          <a:p>
            <a:endParaRPr lang="en" sz="2400">
              <a:solidFill>
                <a:srgbClr val="000000"/>
              </a:solidFill>
              <a:latin typeface="Times New Roman"/>
              <a:ea typeface="Times New Roman"/>
              <a:cs typeface="Times New Roman"/>
              <a:sym typeface="Times New Roman"/>
            </a:endParaRPr>
          </a:p>
          <a:p>
            <a:endParaRPr lang="en" sz="2400">
              <a:solidFill>
                <a:srgbClr val="000000"/>
              </a:solidFill>
              <a:latin typeface="Times New Roman"/>
              <a:ea typeface="Times New Roman"/>
              <a:cs typeface="Times New Roman"/>
              <a:sym typeface="Times New Roman"/>
            </a:endParaRPr>
          </a:p>
          <a:p>
            <a:endParaRPr lang="en" sz="2400">
              <a:solidFill>
                <a:srgbClr val="000000"/>
              </a:solidFill>
              <a:latin typeface="Times New Roman"/>
              <a:ea typeface="Times New Roman"/>
              <a:cs typeface="Times New Roman"/>
              <a:sym typeface="Times New Roman"/>
            </a:endParaRPr>
          </a:p>
        </p:txBody>
      </p:sp>
      <p:sp>
        <p:nvSpPr>
          <p:cNvPr id="120" name="Shape 120"/>
          <p:cNvSpPr txBox="1">
            <a:spLocks noGrp="1"/>
          </p:cNvSpPr>
          <p:nvPr>
            <p:ph type="title"/>
          </p:nvPr>
        </p:nvSpPr>
        <p:spPr>
          <a:prstGeom prst="rect">
            <a:avLst/>
          </a:prstGeom>
        </p:spPr>
        <p:txBody>
          <a:bodyPr lIns="91425" tIns="91425" rIns="91425" bIns="91425" anchor="b" anchorCtr="0">
            <a:noAutofit/>
          </a:bodyPr>
          <a:lstStyle/>
          <a:p>
            <a:pPr algn="ctr">
              <a:buNone/>
            </a:pPr>
            <a:r>
              <a:rPr lang="en">
                <a:latin typeface="Arial"/>
                <a:ea typeface="Arial"/>
                <a:cs typeface="Arial"/>
                <a:sym typeface="Arial"/>
              </a:rPr>
              <a:t>Summary</a:t>
            </a:r>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457199" y="1488940"/>
            <a:ext cx="8229600" cy="5329199"/>
          </a:xfrm>
          <a:prstGeom prst="rect">
            <a:avLst/>
          </a:prstGeom>
        </p:spPr>
        <p:txBody>
          <a:bodyPr lIns="91425" tIns="91425" rIns="91425" bIns="91425" anchor="t" anchorCtr="0">
            <a:noAutofit/>
          </a:bodyPr>
          <a:lstStyle/>
          <a:p>
            <a:pPr lvl="0" rtl="0">
              <a:lnSpc>
                <a:spcPct val="115000"/>
              </a:lnSpc>
              <a:buNone/>
            </a:pPr>
            <a:r>
              <a:rPr lang="en" sz="1800" dirty="0">
                <a:solidFill>
                  <a:srgbClr val="000000"/>
                </a:solidFill>
                <a:latin typeface="Arial"/>
                <a:ea typeface="Arial"/>
                <a:cs typeface="Arial"/>
                <a:sym typeface="Arial"/>
              </a:rPr>
              <a:t>On February 7, 2012 a Memorandum of Understanding (MOU) was signed between Elizabeth City State University (ECSU) and Seaspace Corporation. The memorandum lead to the proposed installation of three direct-broadcast satellite receiving ground stations and a training site at ECSU. The receiving stations included a 3.6m X/L band system, a 3.7m C band system, and a 5.0m L band system. The MOU defined that once the installation of the various systems completed, ECSU would in turn provide an east-coast training and data center for Seaspace products.  The purpose of this project was to document the installation requirements and internal processes at ECSU for the ground stations, as well as; generate a report of training site physical requirements. Aspects of the MOU including ECSU policy requirements, location engineering findings, location installation requirements, ground station capabilities, and training center needs are addressed.   </a:t>
            </a:r>
          </a:p>
          <a:p>
            <a:endParaRPr lang="en" sz="1800" dirty="0">
              <a:solidFill>
                <a:srgbClr val="000000"/>
              </a:solidFill>
              <a:latin typeface="Arial"/>
              <a:ea typeface="Arial"/>
              <a:cs typeface="Arial"/>
              <a:sym typeface="Arial"/>
            </a:endParaRPr>
          </a:p>
          <a:p>
            <a:endParaRPr lang="en" sz="1800" dirty="0">
              <a:solidFill>
                <a:srgbClr val="000000"/>
              </a:solidFill>
              <a:latin typeface="Arial"/>
              <a:ea typeface="Arial"/>
              <a:cs typeface="Arial"/>
              <a:sym typeface="Arial"/>
            </a:endParaRPr>
          </a:p>
        </p:txBody>
      </p:sp>
      <p:sp>
        <p:nvSpPr>
          <p:cNvPr id="50" name="Shape 50"/>
          <p:cNvSpPr txBox="1">
            <a:spLocks noGrp="1"/>
          </p:cNvSpPr>
          <p:nvPr>
            <p:ph type="title"/>
          </p:nvPr>
        </p:nvSpPr>
        <p:spPr>
          <a:prstGeom prst="rect">
            <a:avLst/>
          </a:prstGeom>
        </p:spPr>
        <p:txBody>
          <a:bodyPr lIns="91425" tIns="91425" rIns="91425" bIns="91425" anchor="b" anchorCtr="0">
            <a:noAutofit/>
          </a:bodyPr>
          <a:lstStyle/>
          <a:p>
            <a:pPr algn="ctr">
              <a:buNone/>
            </a:pPr>
            <a:r>
              <a:rPr lang="en">
                <a:latin typeface="Arial"/>
                <a:ea typeface="Arial"/>
                <a:cs typeface="Arial"/>
                <a:sym typeface="Arial"/>
              </a:rPr>
              <a:t>Abstract</a:t>
            </a:r>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title"/>
          </p:nvPr>
        </p:nvSpPr>
        <p:spPr>
          <a:prstGeom prst="rect">
            <a:avLst/>
          </a:prstGeom>
        </p:spPr>
        <p:txBody>
          <a:bodyPr lIns="91425" tIns="91425" rIns="91425" bIns="91425" anchor="b" anchorCtr="0">
            <a:noAutofit/>
          </a:bodyPr>
          <a:lstStyle/>
          <a:p>
            <a:pPr algn="ctr">
              <a:buNone/>
            </a:pPr>
            <a:r>
              <a:rPr lang="en">
                <a:latin typeface="Arial"/>
                <a:ea typeface="Arial"/>
                <a:cs typeface="Arial"/>
                <a:sym typeface="Arial"/>
              </a:rPr>
              <a:t>Introduction and MOU</a:t>
            </a:r>
          </a:p>
        </p:txBody>
      </p:sp>
      <p:sp>
        <p:nvSpPr>
          <p:cNvPr id="56" name="Shape 56"/>
          <p:cNvSpPr txBox="1"/>
          <p:nvPr/>
        </p:nvSpPr>
        <p:spPr>
          <a:xfrm>
            <a:off x="457200" y="2011975"/>
            <a:ext cx="8336100" cy="3000000"/>
          </a:xfrm>
          <a:prstGeom prst="rect">
            <a:avLst/>
          </a:prstGeom>
        </p:spPr>
        <p:txBody>
          <a:bodyPr lIns="91425" tIns="91425" rIns="91425" bIns="91425" anchor="ctr" anchorCtr="0">
            <a:noAutofit/>
          </a:bodyPr>
          <a:lstStyle/>
          <a:p>
            <a:pPr lvl="0" rtl="0">
              <a:lnSpc>
                <a:spcPct val="115000"/>
              </a:lnSpc>
              <a:buNone/>
            </a:pPr>
            <a:r>
              <a:rPr lang="en" sz="3600">
                <a:solidFill>
                  <a:srgbClr val="DC9E1F"/>
                </a:solidFill>
              </a:rPr>
              <a:t>•</a:t>
            </a:r>
            <a:r>
              <a:rPr lang="en" sz="3600"/>
              <a:t>SeaSpace Considerations :</a:t>
            </a:r>
          </a:p>
          <a:p>
            <a:pPr marL="457200" lvl="0" indent="0" rtl="0">
              <a:lnSpc>
                <a:spcPct val="115000"/>
              </a:lnSpc>
              <a:buNone/>
            </a:pPr>
            <a:r>
              <a:rPr lang="en" sz="3600">
                <a:solidFill>
                  <a:srgbClr val="DC9E1F"/>
                </a:solidFill>
              </a:rPr>
              <a:t>•</a:t>
            </a:r>
            <a:r>
              <a:rPr lang="en" sz="3600"/>
              <a:t>Training</a:t>
            </a:r>
          </a:p>
          <a:p>
            <a:pPr marL="457200" lvl="0" indent="0" rtl="0">
              <a:lnSpc>
                <a:spcPct val="115000"/>
              </a:lnSpc>
              <a:buNone/>
            </a:pPr>
            <a:r>
              <a:rPr lang="en" sz="3600">
                <a:solidFill>
                  <a:srgbClr val="DC9E1F"/>
                </a:solidFill>
              </a:rPr>
              <a:t>•</a:t>
            </a:r>
            <a:r>
              <a:rPr lang="en" sz="3600"/>
              <a:t>Equipment</a:t>
            </a:r>
          </a:p>
          <a:p>
            <a:pPr marL="457200" lvl="0" indent="0" rtl="0">
              <a:lnSpc>
                <a:spcPct val="115000"/>
              </a:lnSpc>
              <a:buNone/>
            </a:pPr>
            <a:r>
              <a:rPr lang="en" sz="3600">
                <a:solidFill>
                  <a:srgbClr val="DC9E1F"/>
                </a:solidFill>
              </a:rPr>
              <a:t>•</a:t>
            </a:r>
            <a:r>
              <a:rPr lang="en" sz="3600"/>
              <a:t>Software</a:t>
            </a:r>
          </a:p>
          <a:p>
            <a:pPr marL="457200" lvl="0" indent="0" rtl="0">
              <a:lnSpc>
                <a:spcPct val="115000"/>
              </a:lnSpc>
              <a:buNone/>
            </a:pPr>
            <a:r>
              <a:rPr lang="en" sz="3600">
                <a:solidFill>
                  <a:srgbClr val="DC9E1F"/>
                </a:solidFill>
              </a:rPr>
              <a:t>•</a:t>
            </a:r>
            <a:r>
              <a:rPr lang="en" sz="3600"/>
              <a:t>Contractual Service</a:t>
            </a:r>
          </a:p>
        </p:txBody>
      </p:sp>
      <p:sp>
        <p:nvSpPr>
          <p:cNvPr id="57" name="Shape 57"/>
          <p:cNvSpPr/>
          <p:nvPr/>
        </p:nvSpPr>
        <p:spPr>
          <a:xfrm>
            <a:off x="4937838" y="2887174"/>
            <a:ext cx="3457575" cy="1323975"/>
          </a:xfrm>
          <a:prstGeom prst="rect">
            <a:avLst/>
          </a:prstGeom>
          <a:blipFill>
            <a:blip r:embed="rId3"/>
            <a:stretch>
              <a:fillRect/>
            </a:stretch>
          </a:blipFill>
          <a:ln>
            <a:noFill/>
          </a:ln>
        </p:spPr>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prstGeom prst="rect">
            <a:avLst/>
          </a:prstGeom>
        </p:spPr>
        <p:txBody>
          <a:bodyPr lIns="91425" tIns="91425" rIns="91425" bIns="91425" anchor="b" anchorCtr="0">
            <a:noAutofit/>
          </a:bodyPr>
          <a:lstStyle/>
          <a:p>
            <a:pPr lvl="0" algn="ctr" rtl="0">
              <a:buNone/>
            </a:pPr>
            <a:r>
              <a:rPr lang="en">
                <a:latin typeface="Arial"/>
                <a:ea typeface="Arial"/>
                <a:cs typeface="Arial"/>
                <a:sym typeface="Arial"/>
              </a:rPr>
              <a:t>Introduction and MOU</a:t>
            </a:r>
          </a:p>
        </p:txBody>
      </p:sp>
      <p:sp>
        <p:nvSpPr>
          <p:cNvPr id="63" name="Shape 63"/>
          <p:cNvSpPr txBox="1"/>
          <p:nvPr/>
        </p:nvSpPr>
        <p:spPr>
          <a:xfrm>
            <a:off x="457200" y="2011975"/>
            <a:ext cx="8336100" cy="3000000"/>
          </a:xfrm>
          <a:prstGeom prst="rect">
            <a:avLst/>
          </a:prstGeom>
        </p:spPr>
        <p:txBody>
          <a:bodyPr lIns="91425" tIns="91425" rIns="91425" bIns="91425" anchor="ctr" anchorCtr="0">
            <a:noAutofit/>
          </a:bodyPr>
          <a:lstStyle/>
          <a:p>
            <a:pPr lvl="0" rtl="0">
              <a:lnSpc>
                <a:spcPct val="115000"/>
              </a:lnSpc>
              <a:buNone/>
            </a:pPr>
            <a:r>
              <a:rPr lang="en" sz="3600">
                <a:solidFill>
                  <a:srgbClr val="DC9E1F"/>
                </a:solidFill>
              </a:rPr>
              <a:t>•</a:t>
            </a:r>
            <a:r>
              <a:rPr lang="en" sz="3600"/>
              <a:t>ECSU Considerations :</a:t>
            </a:r>
          </a:p>
          <a:p>
            <a:pPr marL="457200" lvl="0" indent="0" rtl="0">
              <a:lnSpc>
                <a:spcPct val="115000"/>
              </a:lnSpc>
              <a:buNone/>
            </a:pPr>
            <a:r>
              <a:rPr lang="en" sz="3600">
                <a:solidFill>
                  <a:srgbClr val="DC9E1F"/>
                </a:solidFill>
              </a:rPr>
              <a:t>•</a:t>
            </a:r>
            <a:r>
              <a:rPr lang="en" sz="3600"/>
              <a:t>Training</a:t>
            </a:r>
          </a:p>
          <a:p>
            <a:pPr marL="457200" lvl="0" indent="0" rtl="0">
              <a:lnSpc>
                <a:spcPct val="115000"/>
              </a:lnSpc>
              <a:buNone/>
            </a:pPr>
            <a:r>
              <a:rPr lang="en" sz="3600">
                <a:solidFill>
                  <a:srgbClr val="DC9E1F"/>
                </a:solidFill>
              </a:rPr>
              <a:t>•</a:t>
            </a:r>
            <a:r>
              <a:rPr lang="en" sz="3600"/>
              <a:t>Equipment</a:t>
            </a:r>
          </a:p>
          <a:p>
            <a:pPr marL="457200" lvl="0" indent="0" rtl="0">
              <a:lnSpc>
                <a:spcPct val="115000"/>
              </a:lnSpc>
              <a:buNone/>
            </a:pPr>
            <a:r>
              <a:rPr lang="en" sz="3600">
                <a:solidFill>
                  <a:srgbClr val="DC9E1F"/>
                </a:solidFill>
              </a:rPr>
              <a:t>•</a:t>
            </a:r>
            <a:r>
              <a:rPr lang="en" sz="3600"/>
              <a:t>Software</a:t>
            </a:r>
          </a:p>
          <a:p>
            <a:pPr marL="457200" lvl="0" indent="0" rtl="0">
              <a:lnSpc>
                <a:spcPct val="115000"/>
              </a:lnSpc>
              <a:buNone/>
            </a:pPr>
            <a:r>
              <a:rPr lang="en" sz="3600">
                <a:solidFill>
                  <a:srgbClr val="DC9E1F"/>
                </a:solidFill>
              </a:rPr>
              <a:t>•</a:t>
            </a:r>
            <a:r>
              <a:rPr lang="en" sz="3600"/>
              <a:t>Contractual Service</a:t>
            </a:r>
          </a:p>
        </p:txBody>
      </p:sp>
      <p:sp>
        <p:nvSpPr>
          <p:cNvPr id="64" name="Shape 64"/>
          <p:cNvSpPr/>
          <p:nvPr/>
        </p:nvSpPr>
        <p:spPr>
          <a:xfrm>
            <a:off x="5211679" y="3044738"/>
            <a:ext cx="3363044" cy="1342647"/>
          </a:xfrm>
          <a:prstGeom prst="rect">
            <a:avLst/>
          </a:prstGeom>
          <a:blipFill>
            <a:blip r:embed="rId3"/>
            <a:stretch>
              <a:fillRect/>
            </a:stretch>
          </a:blipFill>
          <a:ln>
            <a:noFill/>
          </a:ln>
        </p:spPr>
      </p:sp>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0" name="Shape 70"/>
          <p:cNvSpPr txBox="1">
            <a:spLocks noGrp="1"/>
          </p:cNvSpPr>
          <p:nvPr>
            <p:ph type="body" idx="1"/>
          </p:nvPr>
        </p:nvSpPr>
        <p:spPr>
          <a:xfrm>
            <a:off x="914400" y="2017800"/>
            <a:ext cx="8229600" cy="4840199"/>
          </a:xfrm>
          <a:prstGeom prst="rect">
            <a:avLst/>
          </a:prstGeom>
        </p:spPr>
        <p:txBody>
          <a:bodyPr lIns="91425" tIns="91425" rIns="91425" bIns="91425" anchor="t" anchorCtr="0">
            <a:noAutofit/>
          </a:bodyPr>
          <a:lstStyle/>
          <a:p>
            <a:pPr marL="457200" lvl="0" indent="-431800" rtl="0">
              <a:buClr>
                <a:schemeClr val="dk2"/>
              </a:buClr>
              <a:buSzPct val="166666"/>
              <a:buFont typeface="Arial"/>
              <a:buChar char="•"/>
            </a:pPr>
            <a:r>
              <a:rPr lang="en">
                <a:solidFill>
                  <a:srgbClr val="000000"/>
                </a:solidFill>
                <a:latin typeface="Arial"/>
                <a:ea typeface="Arial"/>
                <a:cs typeface="Arial"/>
                <a:sym typeface="Arial"/>
              </a:rPr>
              <a:t>Telemetries</a:t>
            </a:r>
          </a:p>
          <a:p>
            <a:endParaRPr lang="en">
              <a:solidFill>
                <a:srgbClr val="000000"/>
              </a:solidFill>
              <a:latin typeface="Arial"/>
              <a:ea typeface="Arial"/>
              <a:cs typeface="Arial"/>
              <a:sym typeface="Arial"/>
            </a:endParaRPr>
          </a:p>
          <a:p>
            <a:pPr marL="457200" lvl="0" indent="-431800" rtl="0">
              <a:buClr>
                <a:schemeClr val="dk2"/>
              </a:buClr>
              <a:buSzPct val="166666"/>
              <a:buFont typeface="Arial"/>
              <a:buChar char="•"/>
            </a:pPr>
            <a:r>
              <a:rPr lang="en">
                <a:solidFill>
                  <a:srgbClr val="000000"/>
                </a:solidFill>
                <a:latin typeface="Arial"/>
                <a:ea typeface="Arial"/>
                <a:cs typeface="Arial"/>
                <a:sym typeface="Arial"/>
              </a:rPr>
              <a:t>Ground Station</a:t>
            </a:r>
          </a:p>
          <a:p>
            <a:endParaRPr lang="en">
              <a:solidFill>
                <a:srgbClr val="000000"/>
              </a:solidFill>
              <a:latin typeface="Arial"/>
              <a:ea typeface="Arial"/>
              <a:cs typeface="Arial"/>
              <a:sym typeface="Arial"/>
            </a:endParaRPr>
          </a:p>
          <a:p>
            <a:pPr marL="457200" lvl="0" indent="-431800" rtl="0">
              <a:buClr>
                <a:schemeClr val="dk2"/>
              </a:buClr>
              <a:buSzPct val="166666"/>
              <a:buFont typeface="Arial"/>
              <a:buChar char="•"/>
            </a:pPr>
            <a:r>
              <a:rPr lang="en">
                <a:solidFill>
                  <a:srgbClr val="000000"/>
                </a:solidFill>
                <a:latin typeface="Arial"/>
                <a:ea typeface="Arial"/>
                <a:cs typeface="Arial"/>
                <a:sym typeface="Arial"/>
              </a:rPr>
              <a:t>Microwave Radio Frequency Bands</a:t>
            </a:r>
          </a:p>
          <a:p>
            <a:endParaRPr lang="en">
              <a:solidFill>
                <a:srgbClr val="000000"/>
              </a:solidFill>
              <a:latin typeface="Arial"/>
              <a:ea typeface="Arial"/>
              <a:cs typeface="Arial"/>
              <a:sym typeface="Arial"/>
            </a:endParaRPr>
          </a:p>
          <a:p>
            <a:pPr marL="457200" lvl="0" indent="-431800" rtl="0">
              <a:buClr>
                <a:schemeClr val="dk2"/>
              </a:buClr>
              <a:buSzPct val="166666"/>
              <a:buFont typeface="Arial"/>
              <a:buChar char="•"/>
            </a:pPr>
            <a:r>
              <a:rPr lang="en">
                <a:solidFill>
                  <a:srgbClr val="000000"/>
                </a:solidFill>
                <a:latin typeface="Arial"/>
                <a:ea typeface="Arial"/>
                <a:cs typeface="Arial"/>
                <a:sym typeface="Arial"/>
              </a:rPr>
              <a:t>Terascan</a:t>
            </a:r>
          </a:p>
          <a:p>
            <a:endParaRPr lang="en">
              <a:solidFill>
                <a:srgbClr val="000000"/>
              </a:solidFill>
              <a:latin typeface="Arial"/>
              <a:ea typeface="Arial"/>
              <a:cs typeface="Arial"/>
              <a:sym typeface="Arial"/>
            </a:endParaRPr>
          </a:p>
          <a:p>
            <a:pPr marL="457200" lvl="0" indent="-431800" rtl="0">
              <a:buClr>
                <a:schemeClr val="dk2"/>
              </a:buClr>
              <a:buSzPct val="166666"/>
              <a:buFont typeface="Arial"/>
              <a:buChar char="•"/>
            </a:pPr>
            <a:r>
              <a:rPr lang="en">
                <a:solidFill>
                  <a:srgbClr val="000000"/>
                </a:solidFill>
                <a:latin typeface="Arial"/>
                <a:ea typeface="Arial"/>
                <a:cs typeface="Arial"/>
                <a:sym typeface="Arial"/>
              </a:rPr>
              <a:t>TeraVision</a:t>
            </a:r>
          </a:p>
          <a:p>
            <a:endParaRPr lang="en">
              <a:solidFill>
                <a:srgbClr val="000000"/>
              </a:solidFill>
              <a:latin typeface="Arial"/>
              <a:ea typeface="Arial"/>
              <a:cs typeface="Arial"/>
              <a:sym typeface="Arial"/>
            </a:endParaRPr>
          </a:p>
        </p:txBody>
      </p:sp>
      <p:sp>
        <p:nvSpPr>
          <p:cNvPr id="69" name="Shape 69"/>
          <p:cNvSpPr txBox="1">
            <a:spLocks noGrp="1"/>
          </p:cNvSpPr>
          <p:nvPr>
            <p:ph type="title"/>
          </p:nvPr>
        </p:nvSpPr>
        <p:spPr>
          <a:prstGeom prst="rect">
            <a:avLst/>
          </a:prstGeom>
        </p:spPr>
        <p:txBody>
          <a:bodyPr lIns="91425" tIns="91425" rIns="91425" bIns="91425" anchor="b" anchorCtr="0">
            <a:noAutofit/>
          </a:bodyPr>
          <a:lstStyle/>
          <a:p>
            <a:pPr>
              <a:buNone/>
            </a:pPr>
            <a:r>
              <a:rPr lang="en">
                <a:latin typeface="Arial"/>
                <a:ea typeface="Arial"/>
                <a:cs typeface="Arial"/>
                <a:sym typeface="Arial"/>
              </a:rPr>
              <a:t>     Keywords</a:t>
            </a:r>
          </a:p>
        </p:txBody>
      </p:sp>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prstGeom prst="rect">
            <a:avLst/>
          </a:prstGeom>
        </p:spPr>
        <p:txBody>
          <a:bodyPr lIns="91425" tIns="91425" rIns="91425" bIns="91425" anchor="b" anchorCtr="0">
            <a:noAutofit/>
          </a:bodyPr>
          <a:lstStyle/>
          <a:p>
            <a:pPr algn="ctr">
              <a:buNone/>
            </a:pPr>
            <a:r>
              <a:rPr lang="en">
                <a:latin typeface="Arial"/>
                <a:ea typeface="Arial"/>
                <a:cs typeface="Arial"/>
                <a:sym typeface="Arial"/>
              </a:rPr>
              <a:t>Proposed Location</a:t>
            </a:r>
          </a:p>
        </p:txBody>
      </p:sp>
      <p:sp>
        <p:nvSpPr>
          <p:cNvPr id="76" name="Shape 76"/>
          <p:cNvSpPr txBox="1">
            <a:spLocks noGrp="1"/>
          </p:cNvSpPr>
          <p:nvPr>
            <p:ph type="body" idx="1"/>
          </p:nvPr>
        </p:nvSpPr>
        <p:spPr>
          <a:xfrm>
            <a:off x="732216" y="1524137"/>
            <a:ext cx="4038599" cy="630299"/>
          </a:xfrm>
          <a:prstGeom prst="rect">
            <a:avLst/>
          </a:prstGeom>
        </p:spPr>
        <p:txBody>
          <a:bodyPr lIns="91425" tIns="91425" rIns="91425" bIns="91425" anchor="t" anchorCtr="0">
            <a:noAutofit/>
          </a:bodyPr>
          <a:lstStyle/>
          <a:p>
            <a:pPr>
              <a:buNone/>
            </a:pPr>
            <a:r>
              <a:rPr lang="en" sz="3000">
                <a:solidFill>
                  <a:srgbClr val="000000"/>
                </a:solidFill>
                <a:latin typeface="Arial"/>
                <a:ea typeface="Arial"/>
                <a:cs typeface="Arial"/>
                <a:sym typeface="Arial"/>
              </a:rPr>
              <a:t>Dixon Paterson Hall</a:t>
            </a:r>
          </a:p>
        </p:txBody>
      </p:sp>
      <p:sp>
        <p:nvSpPr>
          <p:cNvPr id="77" name="Shape 77"/>
          <p:cNvSpPr txBox="1"/>
          <p:nvPr/>
        </p:nvSpPr>
        <p:spPr>
          <a:xfrm>
            <a:off x="4625075" y="2397312"/>
            <a:ext cx="3657600" cy="700800"/>
          </a:xfrm>
          <a:prstGeom prst="rect">
            <a:avLst/>
          </a:prstGeom>
          <a:noFill/>
        </p:spPr>
        <p:txBody>
          <a:bodyPr lIns="91425" tIns="91425" rIns="91425" bIns="91425" anchor="t" anchorCtr="0">
            <a:noAutofit/>
          </a:bodyPr>
          <a:lstStyle/>
          <a:p>
            <a:pPr>
              <a:buNone/>
            </a:pPr>
            <a:r>
              <a:rPr lang="en" sz="3000"/>
              <a:t>Information Technology Center</a:t>
            </a:r>
          </a:p>
        </p:txBody>
      </p:sp>
      <p:pic>
        <p:nvPicPr>
          <p:cNvPr id="2" name="Picture 1" descr="Screen shot 2013-04-09 at 10.59.2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851" y="2252179"/>
            <a:ext cx="3820958" cy="2734608"/>
          </a:xfrm>
          <a:prstGeom prst="rect">
            <a:avLst/>
          </a:prstGeom>
          <a:ln>
            <a:noFill/>
          </a:ln>
          <a:effectLst>
            <a:outerShdw blurRad="292100" dist="139700" dir="2700000" algn="tl" rotWithShape="0">
              <a:srgbClr val="333333">
                <a:alpha val="65000"/>
              </a:srgbClr>
            </a:outerShdw>
          </a:effectLst>
        </p:spPr>
      </p:pic>
      <p:pic>
        <p:nvPicPr>
          <p:cNvPr id="3" name="Picture 2" descr="Screen shot 2013-04-09 at 11.00.2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0336" y="3508337"/>
            <a:ext cx="2803663" cy="295689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prstGeom prst="rect">
            <a:avLst/>
          </a:prstGeom>
        </p:spPr>
        <p:txBody>
          <a:bodyPr lIns="91425" tIns="91425" rIns="91425" bIns="91425" anchor="t" anchorCtr="0">
            <a:noAutofit/>
          </a:bodyPr>
          <a:lstStyle/>
          <a:p>
            <a:pPr marL="457200" lvl="0" indent="-419100" rtl="0">
              <a:lnSpc>
                <a:spcPct val="115000"/>
              </a:lnSpc>
              <a:buClr>
                <a:srgbClr val="000000"/>
              </a:buClr>
              <a:buSzPct val="166666"/>
              <a:buFont typeface="Arial"/>
              <a:buChar char="•"/>
            </a:pPr>
            <a:r>
              <a:rPr lang="en" sz="3000" dirty="0">
                <a:solidFill>
                  <a:srgbClr val="000000"/>
                </a:solidFill>
                <a:latin typeface="Arial"/>
                <a:ea typeface="Arial"/>
                <a:cs typeface="Arial"/>
                <a:sym typeface="Arial"/>
              </a:rPr>
              <a:t>Building Approval Committee</a:t>
            </a:r>
          </a:p>
          <a:p>
            <a:pPr marL="457200" lvl="0" indent="-419100" rtl="0">
              <a:lnSpc>
                <a:spcPct val="115000"/>
              </a:lnSpc>
              <a:buClr>
                <a:srgbClr val="000000"/>
              </a:buClr>
              <a:buSzPct val="166666"/>
              <a:buFont typeface="Arial"/>
              <a:buChar char="•"/>
            </a:pPr>
            <a:r>
              <a:rPr lang="en" sz="3000" dirty="0">
                <a:solidFill>
                  <a:srgbClr val="000000"/>
                </a:solidFill>
                <a:latin typeface="Arial"/>
                <a:ea typeface="Arial"/>
                <a:cs typeface="Arial"/>
                <a:sym typeface="Arial"/>
              </a:rPr>
              <a:t>Engineering Report</a:t>
            </a:r>
          </a:p>
          <a:p>
            <a:pPr marL="457200" lvl="0" indent="-419100" rtl="0">
              <a:lnSpc>
                <a:spcPct val="115000"/>
              </a:lnSpc>
              <a:buClr>
                <a:srgbClr val="000000"/>
              </a:buClr>
              <a:buSzPct val="166666"/>
              <a:buFont typeface="Arial"/>
              <a:buChar char="•"/>
            </a:pPr>
            <a:r>
              <a:rPr lang="en" sz="3000" dirty="0">
                <a:solidFill>
                  <a:srgbClr val="000000"/>
                </a:solidFill>
                <a:latin typeface="Arial"/>
                <a:ea typeface="Arial"/>
                <a:cs typeface="Arial"/>
                <a:sym typeface="Arial"/>
              </a:rPr>
              <a:t>Rail Design</a:t>
            </a:r>
          </a:p>
          <a:p>
            <a:pPr marL="457200" lvl="0" indent="-419100" rtl="0">
              <a:lnSpc>
                <a:spcPct val="115000"/>
              </a:lnSpc>
              <a:buClr>
                <a:srgbClr val="000000"/>
              </a:buClr>
              <a:buSzPct val="166666"/>
              <a:buFont typeface="Arial"/>
              <a:buChar char="•"/>
            </a:pPr>
            <a:r>
              <a:rPr lang="en" sz="3000" dirty="0">
                <a:solidFill>
                  <a:srgbClr val="000000"/>
                </a:solidFill>
                <a:latin typeface="Arial"/>
                <a:ea typeface="Arial"/>
                <a:cs typeface="Arial"/>
                <a:sym typeface="Arial"/>
              </a:rPr>
              <a:t>Conduit Install</a:t>
            </a:r>
          </a:p>
          <a:p>
            <a:pPr marL="457200" lvl="0" indent="-419100" rtl="0">
              <a:lnSpc>
                <a:spcPct val="115000"/>
              </a:lnSpc>
              <a:buClr>
                <a:srgbClr val="000000"/>
              </a:buClr>
              <a:buSzPct val="166666"/>
              <a:buFont typeface="Arial"/>
              <a:buChar char="•"/>
            </a:pPr>
            <a:r>
              <a:rPr lang="en" sz="3000" dirty="0">
                <a:solidFill>
                  <a:srgbClr val="000000"/>
                </a:solidFill>
                <a:latin typeface="Arial"/>
                <a:ea typeface="Arial"/>
                <a:cs typeface="Arial"/>
                <a:sym typeface="Arial"/>
              </a:rPr>
              <a:t>Seaspace Subcontractor</a:t>
            </a:r>
          </a:p>
          <a:p>
            <a:pPr marL="457200" lvl="0" indent="-419100" rtl="0">
              <a:lnSpc>
                <a:spcPct val="115000"/>
              </a:lnSpc>
              <a:buClr>
                <a:srgbClr val="000000"/>
              </a:buClr>
              <a:buSzPct val="166666"/>
              <a:buFont typeface="Arial"/>
              <a:buChar char="•"/>
            </a:pPr>
            <a:r>
              <a:rPr lang="en" sz="3000" dirty="0">
                <a:solidFill>
                  <a:srgbClr val="000000"/>
                </a:solidFill>
                <a:latin typeface="Arial"/>
                <a:ea typeface="Arial"/>
                <a:cs typeface="Arial"/>
                <a:sym typeface="Arial"/>
              </a:rPr>
              <a:t>ECSU Subcontractors</a:t>
            </a:r>
          </a:p>
          <a:p>
            <a:pPr marL="457200" lvl="0" indent="-419100" rtl="0">
              <a:lnSpc>
                <a:spcPct val="115000"/>
              </a:lnSpc>
              <a:buClr>
                <a:srgbClr val="000000"/>
              </a:buClr>
              <a:buSzPct val="166666"/>
              <a:buFont typeface="Arial"/>
              <a:buChar char="•"/>
            </a:pPr>
            <a:r>
              <a:rPr lang="en" sz="3000" dirty="0">
                <a:solidFill>
                  <a:srgbClr val="000000"/>
                </a:solidFill>
                <a:latin typeface="Arial"/>
                <a:ea typeface="Arial"/>
                <a:cs typeface="Arial"/>
                <a:sym typeface="Arial"/>
              </a:rPr>
              <a:t>Training Site</a:t>
            </a:r>
          </a:p>
          <a:p>
            <a:endParaRPr lang="en" sz="3000" dirty="0">
              <a:solidFill>
                <a:srgbClr val="000000"/>
              </a:solidFill>
              <a:latin typeface="Arial"/>
              <a:ea typeface="Arial"/>
              <a:cs typeface="Arial"/>
              <a:sym typeface="Arial"/>
            </a:endParaRPr>
          </a:p>
        </p:txBody>
      </p:sp>
      <p:sp>
        <p:nvSpPr>
          <p:cNvPr id="85" name="Shape 85"/>
          <p:cNvSpPr txBox="1">
            <a:spLocks noGrp="1"/>
          </p:cNvSpPr>
          <p:nvPr>
            <p:ph type="title"/>
          </p:nvPr>
        </p:nvSpPr>
        <p:spPr>
          <a:prstGeom prst="rect">
            <a:avLst/>
          </a:prstGeom>
        </p:spPr>
        <p:txBody>
          <a:bodyPr lIns="91425" tIns="91425" rIns="91425" bIns="91425" anchor="b" anchorCtr="0">
            <a:noAutofit/>
          </a:bodyPr>
          <a:lstStyle/>
          <a:p>
            <a:pPr algn="ctr">
              <a:buNone/>
            </a:pPr>
            <a:r>
              <a:rPr lang="en">
                <a:latin typeface="Arial"/>
                <a:ea typeface="Arial"/>
                <a:cs typeface="Arial"/>
                <a:sym typeface="Arial"/>
              </a:rPr>
              <a:t>TimeLine</a:t>
            </a:r>
          </a:p>
        </p:txBody>
      </p:sp>
      <p:pic>
        <p:nvPicPr>
          <p:cNvPr id="2" name="Picture 1"/>
          <p:cNvPicPr>
            <a:picLocks noChangeAspect="1"/>
          </p:cNvPicPr>
          <p:nvPr/>
        </p:nvPicPr>
        <p:blipFill>
          <a:blip r:embed="rId3"/>
          <a:stretch>
            <a:fillRect/>
          </a:stretch>
        </p:blipFill>
        <p:spPr>
          <a:xfrm>
            <a:off x="4605706" y="2640654"/>
            <a:ext cx="4538294" cy="285641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Shape 91"/>
          <p:cNvSpPr txBox="1">
            <a:spLocks noGrp="1"/>
          </p:cNvSpPr>
          <p:nvPr>
            <p:ph type="body" idx="1"/>
          </p:nvPr>
        </p:nvSpPr>
        <p:spPr>
          <a:prstGeom prst="rect">
            <a:avLst/>
          </a:prstGeom>
        </p:spPr>
        <p:txBody>
          <a:bodyPr lIns="91425" tIns="91425" rIns="91425" bIns="91425" anchor="t" anchorCtr="0">
            <a:noAutofit/>
          </a:bodyPr>
          <a:lstStyle/>
          <a:p>
            <a:pPr marL="457200" lvl="0" indent="-457200" rtl="0">
              <a:lnSpc>
                <a:spcPct val="115000"/>
              </a:lnSpc>
              <a:buClr>
                <a:schemeClr val="dk2"/>
              </a:buClr>
              <a:buSzPct val="166666"/>
              <a:buFont typeface="Arial"/>
              <a:buChar char="•"/>
            </a:pPr>
            <a:r>
              <a:rPr lang="en" dirty="0">
                <a:solidFill>
                  <a:srgbClr val="000000"/>
                </a:solidFill>
                <a:latin typeface="Arial"/>
                <a:ea typeface="Arial"/>
                <a:cs typeface="Arial"/>
                <a:sym typeface="Arial"/>
              </a:rPr>
              <a:t>Frequency range</a:t>
            </a:r>
          </a:p>
          <a:p>
            <a:pPr marL="914400" lvl="1" indent="-457200" rtl="0">
              <a:lnSpc>
                <a:spcPct val="115000"/>
              </a:lnSpc>
              <a:buClr>
                <a:schemeClr val="dk2"/>
              </a:buClr>
              <a:buSzPct val="100000"/>
              <a:buFont typeface="Courier New"/>
              <a:buChar char="o"/>
            </a:pPr>
            <a:r>
              <a:rPr lang="en" sz="3200" i="1" dirty="0">
                <a:solidFill>
                  <a:srgbClr val="000000"/>
                </a:solidFill>
                <a:latin typeface="Arial"/>
                <a:ea typeface="Arial"/>
                <a:cs typeface="Arial"/>
                <a:sym typeface="Arial"/>
              </a:rPr>
              <a:t>1-2 GHz</a:t>
            </a:r>
          </a:p>
          <a:p>
            <a:pPr marL="457200" lvl="0" indent="-457200" rtl="0">
              <a:lnSpc>
                <a:spcPct val="115000"/>
              </a:lnSpc>
              <a:buClr>
                <a:schemeClr val="dk2"/>
              </a:buClr>
              <a:buSzPct val="166666"/>
              <a:buFont typeface="Arial"/>
              <a:buChar char="•"/>
            </a:pPr>
            <a:r>
              <a:rPr lang="en" dirty="0">
                <a:solidFill>
                  <a:srgbClr val="000000"/>
                </a:solidFill>
                <a:latin typeface="Arial"/>
                <a:ea typeface="Arial"/>
                <a:cs typeface="Arial"/>
                <a:sym typeface="Arial"/>
              </a:rPr>
              <a:t>Telemetries</a:t>
            </a:r>
          </a:p>
          <a:p>
            <a:pPr marL="914400" lvl="1" indent="-457200" rtl="0">
              <a:lnSpc>
                <a:spcPct val="115000"/>
              </a:lnSpc>
              <a:buClr>
                <a:schemeClr val="dk2"/>
              </a:buClr>
              <a:buSzPct val="100000"/>
              <a:buFont typeface="Courier New"/>
              <a:buChar char="o"/>
            </a:pPr>
            <a:r>
              <a:rPr lang="en" sz="3200" i="1" dirty="0">
                <a:solidFill>
                  <a:srgbClr val="000000"/>
                </a:solidFill>
                <a:latin typeface="Arial"/>
                <a:ea typeface="Arial"/>
                <a:cs typeface="Arial"/>
                <a:sym typeface="Arial"/>
              </a:rPr>
              <a:t>NOAA, METOP</a:t>
            </a:r>
          </a:p>
          <a:p>
            <a:pPr marL="457200" lvl="0" indent="-457200" rtl="0">
              <a:lnSpc>
                <a:spcPct val="115000"/>
              </a:lnSpc>
              <a:buClr>
                <a:schemeClr val="dk2"/>
              </a:buClr>
              <a:buSzPct val="166666"/>
              <a:buFont typeface="Arial"/>
              <a:buChar char="•"/>
            </a:pPr>
            <a:r>
              <a:rPr lang="en" dirty="0">
                <a:solidFill>
                  <a:srgbClr val="000000"/>
                </a:solidFill>
                <a:latin typeface="Arial"/>
                <a:ea typeface="Arial"/>
                <a:cs typeface="Arial"/>
                <a:sym typeface="Arial"/>
              </a:rPr>
              <a:t>Products</a:t>
            </a:r>
          </a:p>
          <a:p>
            <a:pPr marL="914400" lvl="1" indent="-457200" rtl="0">
              <a:lnSpc>
                <a:spcPct val="115000"/>
              </a:lnSpc>
              <a:buClr>
                <a:schemeClr val="dk2"/>
              </a:buClr>
              <a:buSzPct val="100000"/>
              <a:buFont typeface="Courier New"/>
              <a:buChar char="o"/>
            </a:pPr>
            <a:r>
              <a:rPr lang="en" sz="3200" i="1" dirty="0">
                <a:solidFill>
                  <a:srgbClr val="000000"/>
                </a:solidFill>
                <a:latin typeface="Arial"/>
                <a:ea typeface="Arial"/>
                <a:cs typeface="Arial"/>
                <a:sym typeface="Arial"/>
              </a:rPr>
              <a:t>SST</a:t>
            </a:r>
          </a:p>
          <a:p>
            <a:pPr marL="914400" lvl="1" indent="-457200" rtl="0">
              <a:lnSpc>
                <a:spcPct val="115000"/>
              </a:lnSpc>
              <a:buClr>
                <a:schemeClr val="dk2"/>
              </a:buClr>
              <a:buSzPct val="100000"/>
              <a:buFont typeface="Courier New"/>
              <a:buChar char="o"/>
            </a:pPr>
            <a:r>
              <a:rPr lang="en" sz="3200" i="1" dirty="0">
                <a:solidFill>
                  <a:srgbClr val="000000"/>
                </a:solidFill>
                <a:latin typeface="Arial"/>
                <a:ea typeface="Arial"/>
                <a:cs typeface="Arial"/>
                <a:sym typeface="Arial"/>
              </a:rPr>
              <a:t>NVDI</a:t>
            </a:r>
          </a:p>
          <a:p>
            <a:pPr marL="914400" lvl="1" indent="-457200" rtl="0">
              <a:lnSpc>
                <a:spcPct val="115000"/>
              </a:lnSpc>
              <a:buClr>
                <a:schemeClr val="dk2"/>
              </a:buClr>
              <a:buSzPct val="100000"/>
              <a:buFont typeface="Courier New"/>
              <a:buChar char="o"/>
            </a:pPr>
            <a:r>
              <a:rPr lang="en" sz="3200" i="1" dirty="0">
                <a:solidFill>
                  <a:srgbClr val="000000"/>
                </a:solidFill>
                <a:latin typeface="Arial"/>
                <a:ea typeface="Arial"/>
                <a:cs typeface="Arial"/>
                <a:sym typeface="Arial"/>
              </a:rPr>
              <a:t>AVHRR</a:t>
            </a:r>
          </a:p>
          <a:p>
            <a:endParaRPr lang="en" i="1" dirty="0">
              <a:solidFill>
                <a:srgbClr val="000000"/>
              </a:solidFill>
              <a:latin typeface="Arial"/>
              <a:ea typeface="Arial"/>
              <a:cs typeface="Arial"/>
              <a:sym typeface="Arial"/>
            </a:endParaRPr>
          </a:p>
          <a:p>
            <a:endParaRPr lang="en" i="1" dirty="0">
              <a:solidFill>
                <a:srgbClr val="000000"/>
              </a:solidFill>
              <a:latin typeface="Arial"/>
              <a:ea typeface="Arial"/>
              <a:cs typeface="Arial"/>
              <a:sym typeface="Arial"/>
            </a:endParaRPr>
          </a:p>
        </p:txBody>
      </p:sp>
      <p:sp>
        <p:nvSpPr>
          <p:cNvPr id="90" name="Shape 90"/>
          <p:cNvSpPr txBox="1">
            <a:spLocks noGrp="1"/>
          </p:cNvSpPr>
          <p:nvPr>
            <p:ph type="title"/>
          </p:nvPr>
        </p:nvSpPr>
        <p:spPr>
          <a:prstGeom prst="rect">
            <a:avLst/>
          </a:prstGeom>
        </p:spPr>
        <p:txBody>
          <a:bodyPr lIns="91425" tIns="91425" rIns="91425" bIns="91425" anchor="b" anchorCtr="0">
            <a:noAutofit/>
          </a:bodyPr>
          <a:lstStyle/>
          <a:p>
            <a:pPr algn="ctr">
              <a:buNone/>
            </a:pPr>
            <a:r>
              <a:rPr lang="en">
                <a:latin typeface="Arial"/>
                <a:ea typeface="Arial"/>
                <a:cs typeface="Arial"/>
                <a:sym typeface="Arial"/>
              </a:rPr>
              <a:t>L Band</a:t>
            </a:r>
          </a:p>
        </p:txBody>
      </p:sp>
      <p:pic>
        <p:nvPicPr>
          <p:cNvPr id="2" name="Picture 1"/>
          <p:cNvPicPr>
            <a:picLocks noChangeAspect="1"/>
          </p:cNvPicPr>
          <p:nvPr/>
        </p:nvPicPr>
        <p:blipFill rotWithShape="1">
          <a:blip r:embed="rId3"/>
          <a:srcRect l="27995" t="15234" r="14607"/>
          <a:stretch/>
        </p:blipFill>
        <p:spPr>
          <a:xfrm>
            <a:off x="5137159" y="2040614"/>
            <a:ext cx="3284726" cy="363813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prstGeom prst="rect">
            <a:avLst/>
          </a:prstGeom>
        </p:spPr>
        <p:txBody>
          <a:bodyPr lIns="91425" tIns="91425" rIns="91425" bIns="91425" anchor="t" anchorCtr="0">
            <a:noAutofit/>
          </a:bodyPr>
          <a:lstStyle/>
          <a:p>
            <a:pPr lvl="0" rtl="0">
              <a:lnSpc>
                <a:spcPct val="100000"/>
              </a:lnSpc>
              <a:buNone/>
            </a:pPr>
            <a:r>
              <a:rPr lang="en" sz="1800">
                <a:solidFill>
                  <a:srgbClr val="000000"/>
                </a:solidFill>
                <a:latin typeface="Times New Roman"/>
                <a:ea typeface="Times New Roman"/>
                <a:cs typeface="Times New Roman"/>
                <a:sym typeface="Times New Roman"/>
              </a:rPr>
              <a:t>
</a:t>
            </a:r>
          </a:p>
          <a:p>
            <a:endParaRPr lang="en" sz="1800">
              <a:solidFill>
                <a:srgbClr val="000000"/>
              </a:solidFill>
              <a:latin typeface="Times New Roman"/>
              <a:ea typeface="Times New Roman"/>
              <a:cs typeface="Times New Roman"/>
              <a:sym typeface="Times New Roman"/>
            </a:endParaRPr>
          </a:p>
        </p:txBody>
      </p:sp>
      <p:sp>
        <p:nvSpPr>
          <p:cNvPr id="98" name="Shape 98"/>
          <p:cNvSpPr txBox="1">
            <a:spLocks noGrp="1"/>
          </p:cNvSpPr>
          <p:nvPr>
            <p:ph type="title"/>
          </p:nvPr>
        </p:nvSpPr>
        <p:spPr>
          <a:prstGeom prst="rect">
            <a:avLst/>
          </a:prstGeom>
        </p:spPr>
        <p:txBody>
          <a:bodyPr lIns="91425" tIns="91425" rIns="91425" bIns="91425" anchor="b" anchorCtr="0">
            <a:noAutofit/>
          </a:bodyPr>
          <a:lstStyle/>
          <a:p>
            <a:pPr algn="ctr">
              <a:buNone/>
            </a:pPr>
            <a:r>
              <a:rPr lang="en">
                <a:latin typeface="Arial"/>
                <a:ea typeface="Arial"/>
                <a:cs typeface="Arial"/>
                <a:sym typeface="Arial"/>
              </a:rPr>
              <a:t> X Band</a:t>
            </a:r>
          </a:p>
        </p:txBody>
      </p:sp>
      <p:sp>
        <p:nvSpPr>
          <p:cNvPr id="99" name="Shape 99"/>
          <p:cNvSpPr txBox="1">
            <a:spLocks noGrp="1"/>
          </p:cNvSpPr>
          <p:nvPr>
            <p:ph type="body" idx="4294967295"/>
          </p:nvPr>
        </p:nvSpPr>
        <p:spPr>
          <a:xfrm>
            <a:off x="182631" y="1600337"/>
            <a:ext cx="7929562" cy="4826000"/>
          </a:xfrm>
          <a:prstGeom prst="rect">
            <a:avLst/>
          </a:prstGeom>
        </p:spPr>
        <p:txBody>
          <a:bodyPr lIns="91425" tIns="91425" rIns="91425" bIns="91425" anchor="t" anchorCtr="0">
            <a:noAutofit/>
          </a:bodyPr>
          <a:lstStyle/>
          <a:p>
            <a:pPr marL="457200" lvl="0" indent="-457200" rtl="0">
              <a:lnSpc>
                <a:spcPct val="115000"/>
              </a:lnSpc>
              <a:buClr>
                <a:schemeClr val="dk2"/>
              </a:buClr>
              <a:buSzPct val="166666"/>
              <a:buFont typeface="Arial"/>
              <a:buChar char="•"/>
            </a:pPr>
            <a:r>
              <a:rPr lang="en" sz="3200" dirty="0">
                <a:solidFill>
                  <a:srgbClr val="000000"/>
                </a:solidFill>
                <a:latin typeface="Arial"/>
                <a:ea typeface="Arial"/>
                <a:cs typeface="Arial"/>
                <a:sym typeface="Arial"/>
              </a:rPr>
              <a:t>Frequency range</a:t>
            </a:r>
          </a:p>
          <a:p>
            <a:pPr marL="914400" lvl="1" indent="-457200" rtl="0">
              <a:lnSpc>
                <a:spcPct val="115000"/>
              </a:lnSpc>
              <a:buClr>
                <a:schemeClr val="dk2"/>
              </a:buClr>
              <a:buSzPct val="100000"/>
              <a:buFont typeface="Courier New"/>
              <a:buChar char="o"/>
            </a:pPr>
            <a:r>
              <a:rPr lang="en" sz="3200" i="1" dirty="0">
                <a:solidFill>
                  <a:srgbClr val="000000"/>
                </a:solidFill>
                <a:latin typeface="Arial"/>
                <a:ea typeface="Arial"/>
                <a:cs typeface="Arial"/>
                <a:sym typeface="Arial"/>
              </a:rPr>
              <a:t>8-12 GHz</a:t>
            </a:r>
          </a:p>
          <a:p>
            <a:pPr marL="457200" lvl="0" indent="-457200" rtl="0">
              <a:lnSpc>
                <a:spcPct val="115000"/>
              </a:lnSpc>
              <a:buClr>
                <a:schemeClr val="dk2"/>
              </a:buClr>
              <a:buSzPct val="166666"/>
              <a:buFont typeface="Arial"/>
              <a:buChar char="•"/>
            </a:pPr>
            <a:r>
              <a:rPr lang="en" sz="3200" dirty="0">
                <a:solidFill>
                  <a:srgbClr val="000000"/>
                </a:solidFill>
                <a:latin typeface="Arial"/>
                <a:ea typeface="Arial"/>
                <a:cs typeface="Arial"/>
                <a:sym typeface="Arial"/>
              </a:rPr>
              <a:t>Telemetries</a:t>
            </a:r>
          </a:p>
          <a:p>
            <a:pPr marL="914400" lvl="1" indent="-457200" rtl="0">
              <a:lnSpc>
                <a:spcPct val="115000"/>
              </a:lnSpc>
              <a:buClr>
                <a:schemeClr val="dk2"/>
              </a:buClr>
              <a:buSzPct val="100000"/>
              <a:buFont typeface="Courier New"/>
              <a:buChar char="o"/>
            </a:pPr>
            <a:r>
              <a:rPr lang="en" sz="3200" i="1" dirty="0">
                <a:solidFill>
                  <a:srgbClr val="000000"/>
                </a:solidFill>
                <a:latin typeface="Arial"/>
                <a:ea typeface="Arial"/>
                <a:cs typeface="Arial"/>
                <a:sym typeface="Arial"/>
              </a:rPr>
              <a:t>NOAA, METOP, OCEANSAT DB</a:t>
            </a:r>
          </a:p>
          <a:p>
            <a:pPr marL="457200" lvl="0" indent="-457200" rtl="0">
              <a:lnSpc>
                <a:spcPct val="115000"/>
              </a:lnSpc>
              <a:buClr>
                <a:schemeClr val="dk2"/>
              </a:buClr>
              <a:buSzPct val="166666"/>
              <a:buFont typeface="Arial"/>
              <a:buChar char="•"/>
            </a:pPr>
            <a:r>
              <a:rPr lang="en" sz="3200" dirty="0">
                <a:solidFill>
                  <a:srgbClr val="000000"/>
                </a:solidFill>
                <a:latin typeface="Arial"/>
                <a:ea typeface="Arial"/>
                <a:cs typeface="Arial"/>
                <a:sym typeface="Arial"/>
              </a:rPr>
              <a:t>Products</a:t>
            </a:r>
          </a:p>
          <a:p>
            <a:pPr marL="914400" lvl="1" indent="-457200" rtl="0">
              <a:lnSpc>
                <a:spcPct val="115000"/>
              </a:lnSpc>
              <a:buClr>
                <a:schemeClr val="dk2"/>
              </a:buClr>
              <a:buSzPct val="100000"/>
              <a:buFont typeface="Courier New"/>
              <a:buChar char="o"/>
            </a:pPr>
            <a:r>
              <a:rPr lang="en" sz="3200" i="1" dirty="0">
                <a:solidFill>
                  <a:srgbClr val="000000"/>
                </a:solidFill>
                <a:latin typeface="Arial"/>
                <a:ea typeface="Arial"/>
                <a:cs typeface="Arial"/>
                <a:sym typeface="Arial"/>
              </a:rPr>
              <a:t>Airplanes</a:t>
            </a:r>
          </a:p>
          <a:p>
            <a:pPr marL="914400" lvl="1" indent="-457200" rtl="0">
              <a:lnSpc>
                <a:spcPct val="115000"/>
              </a:lnSpc>
              <a:buClr>
                <a:schemeClr val="dk2"/>
              </a:buClr>
              <a:buSzPct val="100000"/>
              <a:buFont typeface="Courier New"/>
              <a:buChar char="o"/>
            </a:pPr>
            <a:r>
              <a:rPr lang="en" sz="3200" i="1" dirty="0">
                <a:solidFill>
                  <a:srgbClr val="000000"/>
                </a:solidFill>
                <a:latin typeface="Arial"/>
                <a:ea typeface="Arial"/>
                <a:cs typeface="Arial"/>
                <a:sym typeface="Arial"/>
              </a:rPr>
              <a:t>Vehicle Speed Detectors</a:t>
            </a:r>
          </a:p>
          <a:p>
            <a:endParaRPr lang="en" sz="3200" i="1" dirty="0">
              <a:solidFill>
                <a:srgbClr val="000000"/>
              </a:solidFill>
              <a:latin typeface="Arial"/>
              <a:ea typeface="Arial"/>
              <a:cs typeface="Arial"/>
              <a:sym typeface="Arial"/>
            </a:endParaRPr>
          </a:p>
          <a:p>
            <a:endParaRPr lang="en" sz="3200" i="1" dirty="0">
              <a:solidFill>
                <a:srgbClr val="000000"/>
              </a:solidFill>
              <a:latin typeface="Arial"/>
              <a:ea typeface="Arial"/>
              <a:cs typeface="Arial"/>
              <a:sym typeface="Arial"/>
            </a:endParaRPr>
          </a:p>
        </p:txBody>
      </p:sp>
      <p:sp>
        <p:nvSpPr>
          <p:cNvPr id="100" name="Shape 100"/>
          <p:cNvSpPr/>
          <p:nvPr/>
        </p:nvSpPr>
        <p:spPr>
          <a:xfrm>
            <a:off x="6052962" y="1392370"/>
            <a:ext cx="2307495" cy="2135574"/>
          </a:xfrm>
          <a:prstGeom prst="rect">
            <a:avLst/>
          </a:prstGeom>
          <a:blipFill>
            <a:blip r:embed="rId3"/>
            <a:stretch>
              <a:fillRect/>
            </a:stretch>
          </a:blipFill>
        </p:spPr>
      </p:sp>
    </p:spTree>
  </p:cSld>
  <p:clrMapOvr>
    <a:masterClrMapping/>
  </p:clrMapOvr>
  <p:transition xmlns:p14="http://schemas.microsoft.com/office/powerpoint/2010/main" spd="slow">
    <p:cu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20</TotalTime>
  <Words>400</Words>
  <Application>Microsoft Macintosh PowerPoint</Application>
  <PresentationFormat>On-screen Show (4:3)</PresentationFormat>
  <Paragraphs>86</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Breeze</vt:lpstr>
      <vt:lpstr> Documentation of Seaspace Ground Station Systems at Elizabeth City State University</vt:lpstr>
      <vt:lpstr>Abstract</vt:lpstr>
      <vt:lpstr>Introduction and MOU</vt:lpstr>
      <vt:lpstr>Introduction and MOU</vt:lpstr>
      <vt:lpstr>     Keywords</vt:lpstr>
      <vt:lpstr>Proposed Location</vt:lpstr>
      <vt:lpstr>TimeLine</vt:lpstr>
      <vt:lpstr>L Band</vt:lpstr>
      <vt:lpstr> X Band</vt:lpstr>
      <vt:lpstr>C Band</vt:lpstr>
      <vt:lpstr>ECSU Training Sites Requirement</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Documentation of Seaspace Ground Station Systems at Elizabeth City State University</dc:title>
  <cp:lastModifiedBy>CERSER</cp:lastModifiedBy>
  <cp:revision>5</cp:revision>
  <cp:lastPrinted>2013-04-09T15:50:15Z</cp:lastPrinted>
  <dcterms:modified xsi:type="dcterms:W3CDTF">2013-04-09T16:04:47Z</dcterms:modified>
</cp:coreProperties>
</file>